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56"/>
  </p:notesMasterIdLst>
  <p:sldIdLst>
    <p:sldId id="603" r:id="rId2"/>
    <p:sldId id="745" r:id="rId3"/>
    <p:sldId id="782" r:id="rId4"/>
    <p:sldId id="388" r:id="rId5"/>
    <p:sldId id="548" r:id="rId6"/>
    <p:sldId id="703" r:id="rId7"/>
    <p:sldId id="788" r:id="rId8"/>
    <p:sldId id="785" r:id="rId9"/>
    <p:sldId id="806" r:id="rId10"/>
    <p:sldId id="786" r:id="rId11"/>
    <p:sldId id="805" r:id="rId12"/>
    <p:sldId id="807" r:id="rId13"/>
    <p:sldId id="787" r:id="rId14"/>
    <p:sldId id="529" r:id="rId15"/>
    <p:sldId id="554" r:id="rId16"/>
    <p:sldId id="763" r:id="rId17"/>
    <p:sldId id="714" r:id="rId18"/>
    <p:sldId id="674" r:id="rId19"/>
    <p:sldId id="568" r:id="rId20"/>
    <p:sldId id="573" r:id="rId21"/>
    <p:sldId id="575" r:id="rId22"/>
    <p:sldId id="791" r:id="rId23"/>
    <p:sldId id="579" r:id="rId24"/>
    <p:sldId id="580" r:id="rId25"/>
    <p:sldId id="595" r:id="rId26"/>
    <p:sldId id="596" r:id="rId27"/>
    <p:sldId id="597" r:id="rId28"/>
    <p:sldId id="558" r:id="rId29"/>
    <p:sldId id="776" r:id="rId30"/>
    <p:sldId id="555" r:id="rId31"/>
    <p:sldId id="570" r:id="rId32"/>
    <p:sldId id="378" r:id="rId33"/>
    <p:sldId id="572" r:id="rId34"/>
    <p:sldId id="576" r:id="rId35"/>
    <p:sldId id="577" r:id="rId36"/>
    <p:sldId id="578" r:id="rId37"/>
    <p:sldId id="704" r:id="rId38"/>
    <p:sldId id="790" r:id="rId39"/>
    <p:sldId id="729" r:id="rId40"/>
    <p:sldId id="728" r:id="rId41"/>
    <p:sldId id="783" r:id="rId42"/>
    <p:sldId id="784" r:id="rId43"/>
    <p:sldId id="792" r:id="rId44"/>
    <p:sldId id="793" r:id="rId45"/>
    <p:sldId id="794" r:id="rId46"/>
    <p:sldId id="795" r:id="rId47"/>
    <p:sldId id="796" r:id="rId48"/>
    <p:sldId id="797" r:id="rId49"/>
    <p:sldId id="798" r:id="rId50"/>
    <p:sldId id="800" r:id="rId51"/>
    <p:sldId id="802" r:id="rId52"/>
    <p:sldId id="803" r:id="rId53"/>
    <p:sldId id="801" r:id="rId54"/>
    <p:sldId id="804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Parker" initials="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8" autoAdjust="0"/>
    <p:restoredTop sz="86096" autoAdjust="0"/>
  </p:normalViewPr>
  <p:slideViewPr>
    <p:cSldViewPr showGuides="1">
      <p:cViewPr>
        <p:scale>
          <a:sx n="100" d="100"/>
          <a:sy n="100" d="100"/>
        </p:scale>
        <p:origin x="1264" y="19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-6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7CA77-4E7D-F34F-A5F8-71A321A59461}" type="doc">
      <dgm:prSet loTypeId="urn:microsoft.com/office/officeart/2005/8/layout/pyramid3" loCatId="" qsTypeId="urn:microsoft.com/office/officeart/2005/8/quickstyle/simple5" qsCatId="simple" csTypeId="urn:microsoft.com/office/officeart/2005/8/colors/accent2_5" csCatId="accent2" phldr="1"/>
      <dgm:spPr/>
    </dgm:pt>
    <dgm:pt modelId="{3C856FEF-D0DC-0941-908A-932C711CA6F2}">
      <dgm:prSet phldrT="[Text]"/>
      <dgm:spPr/>
      <dgm:t>
        <a:bodyPr/>
        <a:lstStyle/>
        <a:p>
          <a:r>
            <a:rPr lang="en-US" dirty="0"/>
            <a:t>MQL </a:t>
          </a:r>
        </a:p>
      </dgm:t>
    </dgm:pt>
    <dgm:pt modelId="{1693071C-0A7E-C046-AA72-0FC224D8E454}" type="parTrans" cxnId="{3542C6F2-BCFD-384E-8B16-2F307176C528}">
      <dgm:prSet/>
      <dgm:spPr/>
      <dgm:t>
        <a:bodyPr/>
        <a:lstStyle/>
        <a:p>
          <a:endParaRPr lang="en-US"/>
        </a:p>
      </dgm:t>
    </dgm:pt>
    <dgm:pt modelId="{30A42741-C76A-224D-ACFE-1EB663D1FB43}" type="sibTrans" cxnId="{3542C6F2-BCFD-384E-8B16-2F307176C528}">
      <dgm:prSet/>
      <dgm:spPr/>
      <dgm:t>
        <a:bodyPr/>
        <a:lstStyle/>
        <a:p>
          <a:endParaRPr lang="en-US"/>
        </a:p>
      </dgm:t>
    </dgm:pt>
    <dgm:pt modelId="{B269D3DC-428E-6642-A56A-52F9AF3349E5}">
      <dgm:prSet phldrT="[Text]"/>
      <dgm:spPr/>
      <dgm:t>
        <a:bodyPr/>
        <a:lstStyle/>
        <a:p>
          <a:r>
            <a:rPr lang="en-US" dirty="0"/>
            <a:t>SQL </a:t>
          </a:r>
        </a:p>
      </dgm:t>
    </dgm:pt>
    <dgm:pt modelId="{6DBB6354-00BF-A948-B389-0412693B6A7C}" type="parTrans" cxnId="{AD8BAF45-F2B7-B347-9E0F-2ECBAA15AAF0}">
      <dgm:prSet/>
      <dgm:spPr/>
      <dgm:t>
        <a:bodyPr/>
        <a:lstStyle/>
        <a:p>
          <a:endParaRPr lang="en-US"/>
        </a:p>
      </dgm:t>
    </dgm:pt>
    <dgm:pt modelId="{9BF871EF-F723-B54A-AEF3-854F9539EDEC}" type="sibTrans" cxnId="{AD8BAF45-F2B7-B347-9E0F-2ECBAA15AAF0}">
      <dgm:prSet/>
      <dgm:spPr/>
      <dgm:t>
        <a:bodyPr/>
        <a:lstStyle/>
        <a:p>
          <a:endParaRPr lang="en-US"/>
        </a:p>
      </dgm:t>
    </dgm:pt>
    <dgm:pt modelId="{180A015B-27C7-2C44-B0E8-B91FCC2376FF}">
      <dgm:prSet phldrT="[Text]"/>
      <dgm:spPr/>
      <dgm:t>
        <a:bodyPr/>
        <a:lstStyle/>
        <a:p>
          <a:r>
            <a:rPr lang="en-US" dirty="0"/>
            <a:t>Customer</a:t>
          </a:r>
        </a:p>
      </dgm:t>
    </dgm:pt>
    <dgm:pt modelId="{FBBB6D25-7A69-F244-AA59-229268068421}" type="parTrans" cxnId="{B4C06F37-DE6C-B64B-A40F-0F004DE30533}">
      <dgm:prSet/>
      <dgm:spPr/>
      <dgm:t>
        <a:bodyPr/>
        <a:lstStyle/>
        <a:p>
          <a:endParaRPr lang="en-US"/>
        </a:p>
      </dgm:t>
    </dgm:pt>
    <dgm:pt modelId="{73F09475-7260-1047-BD09-D0F2A0DB16EE}" type="sibTrans" cxnId="{B4C06F37-DE6C-B64B-A40F-0F004DE30533}">
      <dgm:prSet/>
      <dgm:spPr/>
      <dgm:t>
        <a:bodyPr/>
        <a:lstStyle/>
        <a:p>
          <a:endParaRPr lang="en-US"/>
        </a:p>
      </dgm:t>
    </dgm:pt>
    <dgm:pt modelId="{8ECF73D4-284F-074F-8064-39A41BA5C080}" type="pres">
      <dgm:prSet presAssocID="{FAD7CA77-4E7D-F34F-A5F8-71A321A59461}" presName="Name0" presStyleCnt="0">
        <dgm:presLayoutVars>
          <dgm:dir/>
          <dgm:animLvl val="lvl"/>
          <dgm:resizeHandles val="exact"/>
        </dgm:presLayoutVars>
      </dgm:prSet>
      <dgm:spPr/>
    </dgm:pt>
    <dgm:pt modelId="{570BB34F-0157-7346-84B4-7CF9BBDD4093}" type="pres">
      <dgm:prSet presAssocID="{3C856FEF-D0DC-0941-908A-932C711CA6F2}" presName="Name8" presStyleCnt="0"/>
      <dgm:spPr/>
    </dgm:pt>
    <dgm:pt modelId="{3DDC04F8-9F63-454F-8027-D30662CD9FD3}" type="pres">
      <dgm:prSet presAssocID="{3C856FEF-D0DC-0941-908A-932C711CA6F2}" presName="level" presStyleLbl="node1" presStyleIdx="0" presStyleCnt="3">
        <dgm:presLayoutVars>
          <dgm:chMax val="1"/>
          <dgm:bulletEnabled val="1"/>
        </dgm:presLayoutVars>
      </dgm:prSet>
      <dgm:spPr/>
    </dgm:pt>
    <dgm:pt modelId="{CED3901A-9B36-6443-880B-957F4C994B4C}" type="pres">
      <dgm:prSet presAssocID="{3C856FEF-D0DC-0941-908A-932C711CA6F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B5D741-DCC8-8C45-AE55-7E45631567DB}" type="pres">
      <dgm:prSet presAssocID="{B269D3DC-428E-6642-A56A-52F9AF3349E5}" presName="Name8" presStyleCnt="0"/>
      <dgm:spPr/>
    </dgm:pt>
    <dgm:pt modelId="{3F0F1E26-A719-4744-BE45-37473FBB6C0A}" type="pres">
      <dgm:prSet presAssocID="{B269D3DC-428E-6642-A56A-52F9AF3349E5}" presName="level" presStyleLbl="node1" presStyleIdx="1" presStyleCnt="3">
        <dgm:presLayoutVars>
          <dgm:chMax val="1"/>
          <dgm:bulletEnabled val="1"/>
        </dgm:presLayoutVars>
      </dgm:prSet>
      <dgm:spPr/>
    </dgm:pt>
    <dgm:pt modelId="{17DE2A0A-4F42-E047-9090-FF3F369602B3}" type="pres">
      <dgm:prSet presAssocID="{B269D3DC-428E-6642-A56A-52F9AF3349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E904A0B-803F-B64A-B0A8-6D423A7E3C63}" type="pres">
      <dgm:prSet presAssocID="{180A015B-27C7-2C44-B0E8-B91FCC2376FF}" presName="Name8" presStyleCnt="0"/>
      <dgm:spPr/>
    </dgm:pt>
    <dgm:pt modelId="{C05E3716-1C9F-264E-B282-EA9C357B3149}" type="pres">
      <dgm:prSet presAssocID="{180A015B-27C7-2C44-B0E8-B91FCC2376FF}" presName="level" presStyleLbl="node1" presStyleIdx="2" presStyleCnt="3">
        <dgm:presLayoutVars>
          <dgm:chMax val="1"/>
          <dgm:bulletEnabled val="1"/>
        </dgm:presLayoutVars>
      </dgm:prSet>
      <dgm:spPr/>
    </dgm:pt>
    <dgm:pt modelId="{BDEB2D98-2B32-BB44-8E65-0B063E3F7C52}" type="pres">
      <dgm:prSet presAssocID="{180A015B-27C7-2C44-B0E8-B91FCC2376F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5C9E713-3A60-7C40-90F6-145C463D0F6E}" type="presOf" srcId="{B269D3DC-428E-6642-A56A-52F9AF3349E5}" destId="{3F0F1E26-A719-4744-BE45-37473FBB6C0A}" srcOrd="0" destOrd="0" presId="urn:microsoft.com/office/officeart/2005/8/layout/pyramid3"/>
    <dgm:cxn modelId="{B24EFA14-3F4A-B940-AD84-EC8808A7F193}" type="presOf" srcId="{180A015B-27C7-2C44-B0E8-B91FCC2376FF}" destId="{C05E3716-1C9F-264E-B282-EA9C357B3149}" srcOrd="0" destOrd="0" presId="urn:microsoft.com/office/officeart/2005/8/layout/pyramid3"/>
    <dgm:cxn modelId="{B4C06F37-DE6C-B64B-A40F-0F004DE30533}" srcId="{FAD7CA77-4E7D-F34F-A5F8-71A321A59461}" destId="{180A015B-27C7-2C44-B0E8-B91FCC2376FF}" srcOrd="2" destOrd="0" parTransId="{FBBB6D25-7A69-F244-AA59-229268068421}" sibTransId="{73F09475-7260-1047-BD09-D0F2A0DB16EE}"/>
    <dgm:cxn modelId="{AD8BAF45-F2B7-B347-9E0F-2ECBAA15AAF0}" srcId="{FAD7CA77-4E7D-F34F-A5F8-71A321A59461}" destId="{B269D3DC-428E-6642-A56A-52F9AF3349E5}" srcOrd="1" destOrd="0" parTransId="{6DBB6354-00BF-A948-B389-0412693B6A7C}" sibTransId="{9BF871EF-F723-B54A-AEF3-854F9539EDEC}"/>
    <dgm:cxn modelId="{693FC24F-321C-7A47-A938-2BFC39DAB2DD}" type="presOf" srcId="{3C856FEF-D0DC-0941-908A-932C711CA6F2}" destId="{3DDC04F8-9F63-454F-8027-D30662CD9FD3}" srcOrd="0" destOrd="0" presId="urn:microsoft.com/office/officeart/2005/8/layout/pyramid3"/>
    <dgm:cxn modelId="{88D99370-2A4A-E841-A572-E1A549AEF32F}" type="presOf" srcId="{FAD7CA77-4E7D-F34F-A5F8-71A321A59461}" destId="{8ECF73D4-284F-074F-8064-39A41BA5C080}" srcOrd="0" destOrd="0" presId="urn:microsoft.com/office/officeart/2005/8/layout/pyramid3"/>
    <dgm:cxn modelId="{99E9E87C-95F0-7C43-A669-80D1B0081312}" type="presOf" srcId="{B269D3DC-428E-6642-A56A-52F9AF3349E5}" destId="{17DE2A0A-4F42-E047-9090-FF3F369602B3}" srcOrd="1" destOrd="0" presId="urn:microsoft.com/office/officeart/2005/8/layout/pyramid3"/>
    <dgm:cxn modelId="{59B74B7E-7191-A641-AF12-2B7F8DD0D575}" type="presOf" srcId="{180A015B-27C7-2C44-B0E8-B91FCC2376FF}" destId="{BDEB2D98-2B32-BB44-8E65-0B063E3F7C52}" srcOrd="1" destOrd="0" presId="urn:microsoft.com/office/officeart/2005/8/layout/pyramid3"/>
    <dgm:cxn modelId="{3542C6F2-BCFD-384E-8B16-2F307176C528}" srcId="{FAD7CA77-4E7D-F34F-A5F8-71A321A59461}" destId="{3C856FEF-D0DC-0941-908A-932C711CA6F2}" srcOrd="0" destOrd="0" parTransId="{1693071C-0A7E-C046-AA72-0FC224D8E454}" sibTransId="{30A42741-C76A-224D-ACFE-1EB663D1FB43}"/>
    <dgm:cxn modelId="{C93C89FF-C382-E443-B78F-7EEAFC126EEB}" type="presOf" srcId="{3C856FEF-D0DC-0941-908A-932C711CA6F2}" destId="{CED3901A-9B36-6443-880B-957F4C994B4C}" srcOrd="1" destOrd="0" presId="urn:microsoft.com/office/officeart/2005/8/layout/pyramid3"/>
    <dgm:cxn modelId="{01114531-12FE-7D40-BC2C-821486CCA161}" type="presParOf" srcId="{8ECF73D4-284F-074F-8064-39A41BA5C080}" destId="{570BB34F-0157-7346-84B4-7CF9BBDD4093}" srcOrd="0" destOrd="0" presId="urn:microsoft.com/office/officeart/2005/8/layout/pyramid3"/>
    <dgm:cxn modelId="{4264E043-7811-4D47-B481-7ED2CAB9D877}" type="presParOf" srcId="{570BB34F-0157-7346-84B4-7CF9BBDD4093}" destId="{3DDC04F8-9F63-454F-8027-D30662CD9FD3}" srcOrd="0" destOrd="0" presId="urn:microsoft.com/office/officeart/2005/8/layout/pyramid3"/>
    <dgm:cxn modelId="{313BFCA5-ABE2-274D-8E14-1CD82996BC35}" type="presParOf" srcId="{570BB34F-0157-7346-84B4-7CF9BBDD4093}" destId="{CED3901A-9B36-6443-880B-957F4C994B4C}" srcOrd="1" destOrd="0" presId="urn:microsoft.com/office/officeart/2005/8/layout/pyramid3"/>
    <dgm:cxn modelId="{FC38B1EE-6F3E-C94B-B96B-CDE87CDCA031}" type="presParOf" srcId="{8ECF73D4-284F-074F-8064-39A41BA5C080}" destId="{2BB5D741-DCC8-8C45-AE55-7E45631567DB}" srcOrd="1" destOrd="0" presId="urn:microsoft.com/office/officeart/2005/8/layout/pyramid3"/>
    <dgm:cxn modelId="{B8922134-42FB-5F4E-9E2B-67D7BBEBE0FE}" type="presParOf" srcId="{2BB5D741-DCC8-8C45-AE55-7E45631567DB}" destId="{3F0F1E26-A719-4744-BE45-37473FBB6C0A}" srcOrd="0" destOrd="0" presId="urn:microsoft.com/office/officeart/2005/8/layout/pyramid3"/>
    <dgm:cxn modelId="{E4EB37C3-8F6F-104D-9DFB-44966A702180}" type="presParOf" srcId="{2BB5D741-DCC8-8C45-AE55-7E45631567DB}" destId="{17DE2A0A-4F42-E047-9090-FF3F369602B3}" srcOrd="1" destOrd="0" presId="urn:microsoft.com/office/officeart/2005/8/layout/pyramid3"/>
    <dgm:cxn modelId="{3D3B5212-157A-E64B-90D8-85E7A7EBC8DA}" type="presParOf" srcId="{8ECF73D4-284F-074F-8064-39A41BA5C080}" destId="{BE904A0B-803F-B64A-B0A8-6D423A7E3C63}" srcOrd="2" destOrd="0" presId="urn:microsoft.com/office/officeart/2005/8/layout/pyramid3"/>
    <dgm:cxn modelId="{FBDD59D8-A0FC-9E45-8076-61F780438CB1}" type="presParOf" srcId="{BE904A0B-803F-B64A-B0A8-6D423A7E3C63}" destId="{C05E3716-1C9F-264E-B282-EA9C357B3149}" srcOrd="0" destOrd="0" presId="urn:microsoft.com/office/officeart/2005/8/layout/pyramid3"/>
    <dgm:cxn modelId="{E6CCB221-AB39-0144-908E-89951E3BBE18}" type="presParOf" srcId="{BE904A0B-803F-B64A-B0A8-6D423A7E3C63}" destId="{BDEB2D98-2B32-BB44-8E65-0B063E3F7C5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3B09A-7A50-DF41-A1FB-D3E6B1873225}" type="doc">
      <dgm:prSet loTypeId="urn:microsoft.com/office/officeart/2005/8/layout/h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EFA0B-754E-B349-967A-B111DDB2FA7D}">
      <dgm:prSet phldrT="[Text]"/>
      <dgm:spPr/>
      <dgm:t>
        <a:bodyPr/>
        <a:lstStyle/>
        <a:p>
          <a:r>
            <a:rPr lang="en-US" dirty="0"/>
            <a:t>Q1</a:t>
          </a:r>
        </a:p>
      </dgm:t>
    </dgm:pt>
    <dgm:pt modelId="{A675B2F2-A536-AE4A-BB58-AED28B87C42A}" type="parTrans" cxnId="{9C1AD29D-3D8C-D140-AF6D-704B59842385}">
      <dgm:prSet/>
      <dgm:spPr/>
      <dgm:t>
        <a:bodyPr/>
        <a:lstStyle/>
        <a:p>
          <a:endParaRPr lang="en-US"/>
        </a:p>
      </dgm:t>
    </dgm:pt>
    <dgm:pt modelId="{2B56FF49-1ED7-5749-859B-7F1AA3ECAC3F}" type="sibTrans" cxnId="{9C1AD29D-3D8C-D140-AF6D-704B59842385}">
      <dgm:prSet/>
      <dgm:spPr/>
      <dgm:t>
        <a:bodyPr/>
        <a:lstStyle/>
        <a:p>
          <a:endParaRPr lang="en-US"/>
        </a:p>
      </dgm:t>
    </dgm:pt>
    <dgm:pt modelId="{B9D8374E-9260-5345-9450-71426ACB406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Revenue</a:t>
          </a:r>
        </a:p>
      </dgm:t>
    </dgm:pt>
    <dgm:pt modelId="{C9EF1560-80E3-0549-B251-2CFF0B65B68C}" type="parTrans" cxnId="{A91ED639-A316-2540-A293-300ECE28B75E}">
      <dgm:prSet/>
      <dgm:spPr/>
      <dgm:t>
        <a:bodyPr/>
        <a:lstStyle/>
        <a:p>
          <a:endParaRPr lang="en-US"/>
        </a:p>
      </dgm:t>
    </dgm:pt>
    <dgm:pt modelId="{C69732E4-6CCA-F045-BBA1-A566E0E9BAAF}" type="sibTrans" cxnId="{A91ED639-A316-2540-A293-300ECE28B75E}">
      <dgm:prSet/>
      <dgm:spPr/>
      <dgm:t>
        <a:bodyPr/>
        <a:lstStyle/>
        <a:p>
          <a:endParaRPr lang="en-US"/>
        </a:p>
      </dgm:t>
    </dgm:pt>
    <dgm:pt modelId="{0CD78EFD-1235-4344-944F-69FA9484147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Product or Service</a:t>
          </a:r>
        </a:p>
      </dgm:t>
    </dgm:pt>
    <dgm:pt modelId="{A75BF7FE-4540-4445-ABA9-FA426CF7209A}" type="parTrans" cxnId="{279032FA-CDD1-0040-BFB9-0103920F73CB}">
      <dgm:prSet/>
      <dgm:spPr/>
      <dgm:t>
        <a:bodyPr/>
        <a:lstStyle/>
        <a:p>
          <a:endParaRPr lang="en-US"/>
        </a:p>
      </dgm:t>
    </dgm:pt>
    <dgm:pt modelId="{C707463B-D6FD-2340-B9E3-3A2D3EEAB3D2}" type="sibTrans" cxnId="{279032FA-CDD1-0040-BFB9-0103920F73CB}">
      <dgm:prSet/>
      <dgm:spPr/>
      <dgm:t>
        <a:bodyPr/>
        <a:lstStyle/>
        <a:p>
          <a:endParaRPr lang="en-US"/>
        </a:p>
      </dgm:t>
    </dgm:pt>
    <dgm:pt modelId="{8C89A3C2-77A4-E94C-988B-F312B64A467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People</a:t>
          </a:r>
        </a:p>
      </dgm:t>
    </dgm:pt>
    <dgm:pt modelId="{9206DE36-8FA2-F949-99B3-4AB5CF5C2DB2}" type="parTrans" cxnId="{9E04BA56-FB4B-1B4F-A187-FE08C9187531}">
      <dgm:prSet/>
      <dgm:spPr/>
      <dgm:t>
        <a:bodyPr/>
        <a:lstStyle/>
        <a:p>
          <a:endParaRPr lang="en-US"/>
        </a:p>
      </dgm:t>
    </dgm:pt>
    <dgm:pt modelId="{7BD3FA9F-363C-9A43-9E15-76DD9D3231EF}" type="sibTrans" cxnId="{9E04BA56-FB4B-1B4F-A187-FE08C9187531}">
      <dgm:prSet/>
      <dgm:spPr/>
      <dgm:t>
        <a:bodyPr/>
        <a:lstStyle/>
        <a:p>
          <a:endParaRPr lang="en-US"/>
        </a:p>
      </dgm:t>
    </dgm:pt>
    <dgm:pt modelId="{5824404A-75A3-3E45-8B21-AB06A200343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Customer Acquisition</a:t>
          </a:r>
        </a:p>
      </dgm:t>
    </dgm:pt>
    <dgm:pt modelId="{BDBEEA1F-4D7C-1745-B954-31E1093D8408}" type="sibTrans" cxnId="{EA6B3FDE-61D3-EF44-88A9-C71C2407B3D2}">
      <dgm:prSet/>
      <dgm:spPr/>
      <dgm:t>
        <a:bodyPr/>
        <a:lstStyle/>
        <a:p>
          <a:endParaRPr lang="en-US"/>
        </a:p>
      </dgm:t>
    </dgm:pt>
    <dgm:pt modelId="{4E720C2B-D52B-1846-81E8-F59451655E81}" type="parTrans" cxnId="{EA6B3FDE-61D3-EF44-88A9-C71C2407B3D2}">
      <dgm:prSet/>
      <dgm:spPr/>
      <dgm:t>
        <a:bodyPr/>
        <a:lstStyle/>
        <a:p>
          <a:endParaRPr lang="en-US"/>
        </a:p>
      </dgm:t>
    </dgm:pt>
    <dgm:pt modelId="{DF5AC535-703B-EE46-95E8-29E3FDDDBF4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Ops</a:t>
          </a:r>
        </a:p>
      </dgm:t>
    </dgm:pt>
    <dgm:pt modelId="{FC401C6C-7BA9-1C4D-B9B6-B32C2E372114}" type="parTrans" cxnId="{1C695A0F-29CE-FB4F-ACEC-8A8D46CF8FA9}">
      <dgm:prSet/>
      <dgm:spPr/>
    </dgm:pt>
    <dgm:pt modelId="{09A0658C-AB74-8348-8E54-514EA0662B1A}" type="sibTrans" cxnId="{1C695A0F-29CE-FB4F-ACEC-8A8D46CF8FA9}">
      <dgm:prSet/>
      <dgm:spPr/>
    </dgm:pt>
    <dgm:pt modelId="{8275F694-C02F-DB44-BA8F-6581381BE4F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Important Things We're Not Doing Yet</a:t>
          </a:r>
        </a:p>
      </dgm:t>
    </dgm:pt>
    <dgm:pt modelId="{295D4DF8-3E6B-8445-B9DC-4C082A5B1505}" type="parTrans" cxnId="{E398EC09-DD52-734D-A3DE-615D26B9A61F}">
      <dgm:prSet/>
      <dgm:spPr/>
    </dgm:pt>
    <dgm:pt modelId="{0B071F69-C319-434C-B9E7-7F5CD789C5A3}" type="sibTrans" cxnId="{E398EC09-DD52-734D-A3DE-615D26B9A61F}">
      <dgm:prSet/>
      <dgm:spPr/>
    </dgm:pt>
    <dgm:pt modelId="{4574E8FA-9478-104B-9D44-3B569C7C12C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Owner for each </a:t>
          </a:r>
        </a:p>
      </dgm:t>
    </dgm:pt>
    <dgm:pt modelId="{7C3753AF-E430-574C-A7A6-BF06BEED953A}" type="parTrans" cxnId="{1975A73C-4CA7-DB4B-8871-9368426B5C51}">
      <dgm:prSet/>
      <dgm:spPr/>
    </dgm:pt>
    <dgm:pt modelId="{43328CB6-6992-0944-9410-8E27B4EB6DFC}" type="sibTrans" cxnId="{1975A73C-4CA7-DB4B-8871-9368426B5C51}">
      <dgm:prSet/>
      <dgm:spPr/>
    </dgm:pt>
    <dgm:pt modelId="{DD341742-6945-3345-8AB2-75818EF57B1A}" type="pres">
      <dgm:prSet presAssocID="{A143B09A-7A50-DF41-A1FB-D3E6B1873225}" presName="linearFlow" presStyleCnt="0">
        <dgm:presLayoutVars>
          <dgm:dir/>
          <dgm:animLvl val="lvl"/>
          <dgm:resizeHandles/>
        </dgm:presLayoutVars>
      </dgm:prSet>
      <dgm:spPr/>
    </dgm:pt>
    <dgm:pt modelId="{1DCB9D99-2434-0B4C-A9EF-0E0BAD2B27D8}" type="pres">
      <dgm:prSet presAssocID="{C26EFA0B-754E-B349-967A-B111DDB2FA7D}" presName="compositeNode" presStyleCnt="0">
        <dgm:presLayoutVars>
          <dgm:bulletEnabled val="1"/>
        </dgm:presLayoutVars>
      </dgm:prSet>
      <dgm:spPr/>
    </dgm:pt>
    <dgm:pt modelId="{BDF249E0-6E37-7142-B78A-B95B67041EBA}" type="pres">
      <dgm:prSet presAssocID="{C26EFA0B-754E-B349-967A-B111DDB2FA7D}" presName="image" presStyleLbl="fgImgPlace1" presStyleIdx="0" presStyleCnt="1"/>
      <dgm:spPr/>
    </dgm:pt>
    <dgm:pt modelId="{6BAFA80A-2574-3A42-A928-C18DAF95F8F8}" type="pres">
      <dgm:prSet presAssocID="{C26EFA0B-754E-B349-967A-B111DDB2FA7D}" presName="childNode" presStyleLbl="node1" presStyleIdx="0" presStyleCnt="1">
        <dgm:presLayoutVars>
          <dgm:bulletEnabled val="1"/>
        </dgm:presLayoutVars>
      </dgm:prSet>
      <dgm:spPr/>
    </dgm:pt>
    <dgm:pt modelId="{39F581FE-1F47-974A-9485-81636939235F}" type="pres">
      <dgm:prSet presAssocID="{C26EFA0B-754E-B349-967A-B111DDB2FA7D}" presName="parentNode" presStyleLbl="revTx" presStyleIdx="0" presStyleCnt="1" custScaleY="228298" custLinFactNeighborX="-6118" custLinFactNeighborY="258">
        <dgm:presLayoutVars>
          <dgm:chMax val="0"/>
          <dgm:bulletEnabled val="1"/>
        </dgm:presLayoutVars>
      </dgm:prSet>
      <dgm:spPr/>
    </dgm:pt>
  </dgm:ptLst>
  <dgm:cxnLst>
    <dgm:cxn modelId="{E398EC09-DD52-734D-A3DE-615D26B9A61F}" srcId="{C26EFA0B-754E-B349-967A-B111DDB2FA7D}" destId="{8275F694-C02F-DB44-BA8F-6581381BE4FC}" srcOrd="5" destOrd="0" parTransId="{295D4DF8-3E6B-8445-B9DC-4C082A5B1505}" sibTransId="{0B071F69-C319-434C-B9E7-7F5CD789C5A3}"/>
    <dgm:cxn modelId="{6AACBF0E-ACBA-B748-9900-487ADC5C25D1}" type="presOf" srcId="{C26EFA0B-754E-B349-967A-B111DDB2FA7D}" destId="{39F581FE-1F47-974A-9485-81636939235F}" srcOrd="0" destOrd="0" presId="urn:microsoft.com/office/officeart/2005/8/layout/hList2"/>
    <dgm:cxn modelId="{1C695A0F-29CE-FB4F-ACEC-8A8D46CF8FA9}" srcId="{C26EFA0B-754E-B349-967A-B111DDB2FA7D}" destId="{DF5AC535-703B-EE46-95E8-29E3FDDDBF4F}" srcOrd="4" destOrd="0" parTransId="{FC401C6C-7BA9-1C4D-B9B6-B32C2E372114}" sibTransId="{09A0658C-AB74-8348-8E54-514EA0662B1A}"/>
    <dgm:cxn modelId="{A91ED639-A316-2540-A293-300ECE28B75E}" srcId="{C26EFA0B-754E-B349-967A-B111DDB2FA7D}" destId="{B9D8374E-9260-5345-9450-71426ACB406D}" srcOrd="1" destOrd="0" parTransId="{C9EF1560-80E3-0549-B251-2CFF0B65B68C}" sibTransId="{C69732E4-6CCA-F045-BBA1-A566E0E9BAAF}"/>
    <dgm:cxn modelId="{1975A73C-4CA7-DB4B-8871-9368426B5C51}" srcId="{C26EFA0B-754E-B349-967A-B111DDB2FA7D}" destId="{4574E8FA-9478-104B-9D44-3B569C7C12CD}" srcOrd="6" destOrd="0" parTransId="{7C3753AF-E430-574C-A7A6-BF06BEED953A}" sibTransId="{43328CB6-6992-0944-9410-8E27B4EB6DFC}"/>
    <dgm:cxn modelId="{711BB247-834E-A949-8144-241856536966}" type="presOf" srcId="{8C89A3C2-77A4-E94C-988B-F312B64A4678}" destId="{6BAFA80A-2574-3A42-A928-C18DAF95F8F8}" srcOrd="0" destOrd="3" presId="urn:microsoft.com/office/officeart/2005/8/layout/hList2"/>
    <dgm:cxn modelId="{9E04BA56-FB4B-1B4F-A187-FE08C9187531}" srcId="{C26EFA0B-754E-B349-967A-B111DDB2FA7D}" destId="{8C89A3C2-77A4-E94C-988B-F312B64A4678}" srcOrd="3" destOrd="0" parTransId="{9206DE36-8FA2-F949-99B3-4AB5CF5C2DB2}" sibTransId="{7BD3FA9F-363C-9A43-9E15-76DD9D3231EF}"/>
    <dgm:cxn modelId="{D3BE4C84-0584-F140-BFB9-EED4B14260EF}" type="presOf" srcId="{8275F694-C02F-DB44-BA8F-6581381BE4FC}" destId="{6BAFA80A-2574-3A42-A928-C18DAF95F8F8}" srcOrd="0" destOrd="5" presId="urn:microsoft.com/office/officeart/2005/8/layout/hList2"/>
    <dgm:cxn modelId="{9C1AD29D-3D8C-D140-AF6D-704B59842385}" srcId="{A143B09A-7A50-DF41-A1FB-D3E6B1873225}" destId="{C26EFA0B-754E-B349-967A-B111DDB2FA7D}" srcOrd="0" destOrd="0" parTransId="{A675B2F2-A536-AE4A-BB58-AED28B87C42A}" sibTransId="{2B56FF49-1ED7-5749-859B-7F1AA3ECAC3F}"/>
    <dgm:cxn modelId="{6928EAB3-43B8-4642-8644-48078F94EFBD}" type="presOf" srcId="{4574E8FA-9478-104B-9D44-3B569C7C12CD}" destId="{6BAFA80A-2574-3A42-A928-C18DAF95F8F8}" srcOrd="0" destOrd="6" presId="urn:microsoft.com/office/officeart/2005/8/layout/hList2"/>
    <dgm:cxn modelId="{C41248B5-E3FF-FE41-864F-406D70C0EF59}" type="presOf" srcId="{DF5AC535-703B-EE46-95E8-29E3FDDDBF4F}" destId="{6BAFA80A-2574-3A42-A928-C18DAF95F8F8}" srcOrd="0" destOrd="4" presId="urn:microsoft.com/office/officeart/2005/8/layout/hList2"/>
    <dgm:cxn modelId="{C886A6BC-52C4-8347-A541-0FE2161C93B3}" type="presOf" srcId="{A143B09A-7A50-DF41-A1FB-D3E6B1873225}" destId="{DD341742-6945-3345-8AB2-75818EF57B1A}" srcOrd="0" destOrd="0" presId="urn:microsoft.com/office/officeart/2005/8/layout/hList2"/>
    <dgm:cxn modelId="{22DE66D1-C8FE-A64C-A10A-4803E3B0991A}" type="presOf" srcId="{5824404A-75A3-3E45-8B21-AB06A200343E}" destId="{6BAFA80A-2574-3A42-A928-C18DAF95F8F8}" srcOrd="0" destOrd="0" presId="urn:microsoft.com/office/officeart/2005/8/layout/hList2"/>
    <dgm:cxn modelId="{EA6B3FDE-61D3-EF44-88A9-C71C2407B3D2}" srcId="{C26EFA0B-754E-B349-967A-B111DDB2FA7D}" destId="{5824404A-75A3-3E45-8B21-AB06A200343E}" srcOrd="0" destOrd="0" parTransId="{4E720C2B-D52B-1846-81E8-F59451655E81}" sibTransId="{BDBEEA1F-4D7C-1745-B954-31E1093D8408}"/>
    <dgm:cxn modelId="{AC2DE2E3-019F-EB43-9071-673597C2883E}" type="presOf" srcId="{0CD78EFD-1235-4344-944F-69FA94841479}" destId="{6BAFA80A-2574-3A42-A928-C18DAF95F8F8}" srcOrd="0" destOrd="2" presId="urn:microsoft.com/office/officeart/2005/8/layout/hList2"/>
    <dgm:cxn modelId="{DD2156EA-DB61-A040-834A-4308A4563914}" type="presOf" srcId="{B9D8374E-9260-5345-9450-71426ACB406D}" destId="{6BAFA80A-2574-3A42-A928-C18DAF95F8F8}" srcOrd="0" destOrd="1" presId="urn:microsoft.com/office/officeart/2005/8/layout/hList2"/>
    <dgm:cxn modelId="{279032FA-CDD1-0040-BFB9-0103920F73CB}" srcId="{C26EFA0B-754E-B349-967A-B111DDB2FA7D}" destId="{0CD78EFD-1235-4344-944F-69FA94841479}" srcOrd="2" destOrd="0" parTransId="{A75BF7FE-4540-4445-ABA9-FA426CF7209A}" sibTransId="{C707463B-D6FD-2340-B9E3-3A2D3EEAB3D2}"/>
    <dgm:cxn modelId="{AD1BA4FA-EE45-B349-9A71-90689406BF38}" type="presParOf" srcId="{DD341742-6945-3345-8AB2-75818EF57B1A}" destId="{1DCB9D99-2434-0B4C-A9EF-0E0BAD2B27D8}" srcOrd="0" destOrd="0" presId="urn:microsoft.com/office/officeart/2005/8/layout/hList2"/>
    <dgm:cxn modelId="{1CFCDF4C-3950-3E4E-8BCC-D6417B81DE37}" type="presParOf" srcId="{1DCB9D99-2434-0B4C-A9EF-0E0BAD2B27D8}" destId="{BDF249E0-6E37-7142-B78A-B95B67041EBA}" srcOrd="0" destOrd="0" presId="urn:microsoft.com/office/officeart/2005/8/layout/hList2"/>
    <dgm:cxn modelId="{76B857F8-18F4-9741-8480-B0A898D0F4B6}" type="presParOf" srcId="{1DCB9D99-2434-0B4C-A9EF-0E0BAD2B27D8}" destId="{6BAFA80A-2574-3A42-A928-C18DAF95F8F8}" srcOrd="1" destOrd="0" presId="urn:microsoft.com/office/officeart/2005/8/layout/hList2"/>
    <dgm:cxn modelId="{1CB7B60F-DBEA-CB42-94BC-3BEA2DF9DA14}" type="presParOf" srcId="{1DCB9D99-2434-0B4C-A9EF-0E0BAD2B27D8}" destId="{39F581FE-1F47-974A-9485-81636939235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C04F8-9F63-454F-8027-D30662CD9FD3}">
      <dsp:nvSpPr>
        <dsp:cNvPr id="0" name=""/>
        <dsp:cNvSpPr/>
      </dsp:nvSpPr>
      <dsp:spPr>
        <a:xfrm rot="10800000">
          <a:off x="0" y="0"/>
          <a:ext cx="3200399" cy="977899"/>
        </a:xfrm>
        <a:prstGeom prst="trapezoid">
          <a:avLst>
            <a:gd name="adj" fmla="val 54545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MQL </a:t>
          </a:r>
        </a:p>
      </dsp:txBody>
      <dsp:txXfrm rot="-10800000">
        <a:off x="560070" y="0"/>
        <a:ext cx="2080260" cy="977899"/>
      </dsp:txXfrm>
    </dsp:sp>
    <dsp:sp modelId="{3F0F1E26-A719-4744-BE45-37473FBB6C0A}">
      <dsp:nvSpPr>
        <dsp:cNvPr id="0" name=""/>
        <dsp:cNvSpPr/>
      </dsp:nvSpPr>
      <dsp:spPr>
        <a:xfrm rot="10800000">
          <a:off x="533400" y="977899"/>
          <a:ext cx="2133600" cy="977899"/>
        </a:xfrm>
        <a:prstGeom prst="trapezoid">
          <a:avLst>
            <a:gd name="adj" fmla="val 54545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SQL </a:t>
          </a:r>
        </a:p>
      </dsp:txBody>
      <dsp:txXfrm rot="-10800000">
        <a:off x="906780" y="977899"/>
        <a:ext cx="1386840" cy="977899"/>
      </dsp:txXfrm>
    </dsp:sp>
    <dsp:sp modelId="{C05E3716-1C9F-264E-B282-EA9C357B3149}">
      <dsp:nvSpPr>
        <dsp:cNvPr id="0" name=""/>
        <dsp:cNvSpPr/>
      </dsp:nvSpPr>
      <dsp:spPr>
        <a:xfrm rot="10800000">
          <a:off x="1066800" y="1955799"/>
          <a:ext cx="1066800" cy="977899"/>
        </a:xfrm>
        <a:prstGeom prst="trapezoid">
          <a:avLst>
            <a:gd name="adj" fmla="val 54545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Customer</a:t>
          </a:r>
        </a:p>
      </dsp:txBody>
      <dsp:txXfrm rot="-10800000">
        <a:off x="1066800" y="1955799"/>
        <a:ext cx="1066800" cy="977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581FE-1F47-974A-9485-81636939235F}">
      <dsp:nvSpPr>
        <dsp:cNvPr id="0" name=""/>
        <dsp:cNvSpPr/>
      </dsp:nvSpPr>
      <dsp:spPr>
        <a:xfrm rot="16200000">
          <a:off x="-2503437" y="1532350"/>
          <a:ext cx="6535792" cy="60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4105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Q1</a:t>
          </a:r>
        </a:p>
      </dsp:txBody>
      <dsp:txXfrm>
        <a:off x="-2503437" y="1532350"/>
        <a:ext cx="6535792" cy="605599"/>
      </dsp:txXfrm>
    </dsp:sp>
    <dsp:sp modelId="{6BAFA80A-2574-3A42-A928-C18DAF95F8F8}">
      <dsp:nvSpPr>
        <dsp:cNvPr id="0" name=""/>
        <dsp:cNvSpPr/>
      </dsp:nvSpPr>
      <dsp:spPr>
        <a:xfrm>
          <a:off x="1104309" y="403733"/>
          <a:ext cx="6007455" cy="2862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34105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Customer Acquisition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Revenue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Product or Service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People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Ops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Important Things We're Not Doing Yet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Owner for each </a:t>
          </a:r>
        </a:p>
      </dsp:txBody>
      <dsp:txXfrm>
        <a:off x="1104309" y="403733"/>
        <a:ext cx="6007455" cy="2862834"/>
      </dsp:txXfrm>
    </dsp:sp>
    <dsp:sp modelId="{BDF249E0-6E37-7142-B78A-B95B67041EBA}">
      <dsp:nvSpPr>
        <dsp:cNvPr id="0" name=""/>
        <dsp:cNvSpPr/>
      </dsp:nvSpPr>
      <dsp:spPr>
        <a:xfrm>
          <a:off x="498710" y="-395658"/>
          <a:ext cx="1211199" cy="121119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5F033-12CC-0041-B338-DFC99F975386}" type="datetimeFigureOut">
              <a:rPr lang="en-US" smtClean="0"/>
              <a:pPr/>
              <a:t>12/6/19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9E300-1398-D94A-950D-726A08D5E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7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kparker.com/past-cohorts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897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https://www.dkparker.com/past-cohorts/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15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6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3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0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9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4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6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0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20E0D-3B4E-3046-8168-55224F5D3FE2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C1CC-7989-F141-9D12-38F0C6EC6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2FD0-B422-F54F-AD6C-B1BBAC34CCA9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F6FC-6F55-ED47-8F7A-597BC4831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A650-03E6-694C-8562-86F651F29C10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
            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3B47-F55B-7244-9CF4-E92B03D55A34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
            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488B-ECE2-AE48-855A-10C308690999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
             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FEAB-65FD-0D43-A604-23F721FEBAA7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7856-4017-914B-89F7-9823ECBED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8FE5-8512-0F43-B0D5-BA308011EA81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660C-99EE-F24B-BEF3-F2C95BEB6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1" y="2470233"/>
            <a:ext cx="8520599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837351" y="3443000"/>
            <a:ext cx="5469299" cy="64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1800">
                <a:solidFill>
                  <a:srgbClr val="D03226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76090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DKParker, LLC</a:t>
            </a:r>
          </a:p>
        </p:txBody>
      </p:sp>
    </p:spTree>
    <p:extLst>
      <p:ext uri="{BB962C8B-B14F-4D97-AF65-F5344CB8AC3E}">
        <p14:creationId xmlns:p14="http://schemas.microsoft.com/office/powerpoint/2010/main" val="1585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438400"/>
            <a:ext cx="7610475" cy="3670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8BF5-222D-4717-8188-BDB1940FFDE9}" type="datetimeFigureOut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6915-8361-904E-9B3E-3160769A1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176E-27EE-564C-AFA6-AC8959097DB7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Copyright DKParker, LLC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5013-C176-034C-BDE1-FDF3B05744AD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E82C-2C29-1346-BFD7-E4EC3DBC6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5652-9A2E-6E42-A3B1-BA84D84DFA74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1BC5-92F3-1445-AA20-984E07FAE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66C1-23E3-594A-8498-B71C8106754B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4F6B-B14E-E843-B533-FB4DEC7CC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46E1-994B-6E40-B442-1437B9A715AE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108A-1829-5A4E-99B4-B753182AE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ABCA-8D25-D843-9300-401834D86454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1D51-0B6A-A641-9CFD-7B222B639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1DC5-48F6-9944-A735-AE277ACA892B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D2D0-6AE2-104E-A2E8-0B5FA187E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9E2C7B2-F5A6-9240-9AFF-57634B53C664}" type="datetime1">
              <a:rPr lang="en-US"/>
              <a:pPr>
                <a:defRPr/>
              </a:pPr>
              <a:t>12/6/19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CD730EEA-7423-0C49-A44B-9545D9951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1033" name="Picture 8" descr="03-C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695700" y="6125146"/>
            <a:ext cx="17526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0" y="6350000"/>
            <a:ext cx="9060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/>
                </a:solidFill>
              </a:rPr>
              <a:t>Copyright </a:t>
            </a:r>
          </a:p>
          <a:p>
            <a:pPr>
              <a:defRPr/>
            </a:pPr>
            <a:r>
              <a:rPr lang="en-US" sz="800" dirty="0">
                <a:solidFill>
                  <a:schemeClr val="bg2"/>
                </a:solidFill>
              </a:rPr>
              <a:t>DKParker, LLC </a:t>
            </a:r>
          </a:p>
          <a:p>
            <a:pPr>
              <a:defRPr/>
            </a:pPr>
            <a:r>
              <a:rPr lang="en-US" sz="800" dirty="0">
                <a:solidFill>
                  <a:schemeClr val="bg2"/>
                </a:solidFill>
              </a:rPr>
              <a:t>2019</a:t>
            </a:r>
          </a:p>
        </p:txBody>
      </p:sp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D8D4466F-0BFF-DB4F-8E35-0B2CC84BAEB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5557409"/>
            <a:ext cx="1066800" cy="716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Font typeface="Wingdings 2" pitchFamily="-110" charset="2"/>
        <a:buChar char=""/>
        <a:defRPr sz="2000" kern="1200">
          <a:solidFill>
            <a:srgbClr val="595959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51640B"/>
        </a:buClr>
        <a:buFont typeface="Wingdings 2" pitchFamily="-110" charset="2"/>
        <a:buChar char="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 2" pitchFamily="-110" charset="2"/>
        <a:buChar char="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51640B"/>
        </a:buClr>
        <a:buFont typeface="Wingdings 2" pitchFamily="-110" charset="2"/>
        <a:buChar char="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 2" pitchFamily="-110" charset="2"/>
        <a:buChar char="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kparker.com/blo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mailto:Dave@dkpark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kparker.com/ohub-nol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kparker.com/past-cohorts/" TargetMode="External"/><Relationship Id="rId4" Type="http://schemas.openxmlformats.org/officeDocument/2006/relationships/hyperlink" Target="https://docs.google.com/spreadsheets/d/1E1m1K1rz2zsUowalsA_wZe9ourEIuvqQ0fqDF2SpPEY/edit?usp=sharin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7413"/>
            <a:ext cx="8915400" cy="877887"/>
          </a:xfrm>
        </p:spPr>
        <p:txBody>
          <a:bodyPr/>
          <a:lstStyle/>
          <a:p>
            <a:r>
              <a:rPr lang="en-US" dirty="0"/>
              <a:t>OHUB NOLA – Funding Ready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35300"/>
            <a:ext cx="8001000" cy="3822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/>
              <a:t>Dave Parker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/>
              <a:t>@</a:t>
            </a:r>
            <a:r>
              <a:rPr lang="en-US" dirty="0" err="1"/>
              <a:t>DaveParkerSEA</a:t>
            </a:r>
            <a:r>
              <a:rPr lang="en-US" dirty="0"/>
              <a:t> 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hlinkClick r:id="rId3"/>
              </a:rPr>
              <a:t>www.dkparker.com/blog</a:t>
            </a:r>
            <a:r>
              <a:rPr lang="en-US" dirty="0">
                <a:solidFill>
                  <a:srgbClr val="0070C0"/>
                </a:solidFill>
              </a:rPr>
              <a:t>    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hlinkClick r:id="rId4"/>
              </a:rPr>
              <a:t>Dave@dkparker.com</a:t>
            </a:r>
            <a:endParaRPr lang="en-US" dirty="0">
              <a:solidFill>
                <a:srgbClr val="0070C0"/>
              </a:solidFill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@DaveParkerSEA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2" name="Picture 5" descr="Oak Tree Blog Them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25800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82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1AFB-8BA8-9441-918B-959FBCE7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Reviews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4C863-90F8-634D-952E-029CA4F08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 Mechanics </a:t>
            </a:r>
          </a:p>
          <a:p>
            <a:pPr lvl="1"/>
            <a:r>
              <a:rPr lang="en-US" dirty="0"/>
              <a:t>Forward reports </a:t>
            </a:r>
          </a:p>
          <a:p>
            <a:r>
              <a:rPr lang="en-US" dirty="0"/>
              <a:t>Sites are used to validate your pitch &amp; Proposal </a:t>
            </a:r>
          </a:p>
          <a:p>
            <a:pPr lvl="1"/>
            <a:r>
              <a:rPr lang="en-US" dirty="0"/>
              <a:t>Customer education &amp; nurture </a:t>
            </a:r>
          </a:p>
          <a:p>
            <a:r>
              <a:rPr lang="en-US" dirty="0"/>
              <a:t>General observations </a:t>
            </a:r>
          </a:p>
          <a:p>
            <a:pPr lvl="1"/>
            <a:r>
              <a:rPr lang="en-US" dirty="0"/>
              <a:t>HTTPS </a:t>
            </a:r>
          </a:p>
          <a:p>
            <a:pPr lvl="1"/>
            <a:r>
              <a:rPr lang="en-US" dirty="0"/>
              <a:t>Lack of Call to Action </a:t>
            </a:r>
          </a:p>
          <a:p>
            <a:pPr lvl="1"/>
            <a:r>
              <a:rPr lang="en-US" dirty="0"/>
              <a:t>Google Analytics </a:t>
            </a:r>
          </a:p>
        </p:txBody>
      </p:sp>
    </p:spTree>
    <p:extLst>
      <p:ext uri="{BB962C8B-B14F-4D97-AF65-F5344CB8AC3E}">
        <p14:creationId xmlns:p14="http://schemas.microsoft.com/office/powerpoint/2010/main" val="322154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77A8-CB8E-2242-8B8B-7BE054A9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Report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173DB-7722-C943-BAF6-27D9198EC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Backlinks </a:t>
            </a:r>
          </a:p>
          <a:p>
            <a:r>
              <a:rPr lang="en-US" dirty="0"/>
              <a:t>SEO PDF Report </a:t>
            </a:r>
          </a:p>
          <a:p>
            <a:pPr lvl="1"/>
            <a:r>
              <a:rPr lang="en-US" dirty="0"/>
              <a:t>Top competitors based on the tool </a:t>
            </a:r>
          </a:p>
          <a:p>
            <a:pPr lvl="1"/>
            <a:r>
              <a:rPr lang="en-US" dirty="0"/>
              <a:t>Site Analysis – e.g. what Google sees, mobile friendly,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Conclusions </a:t>
            </a:r>
          </a:p>
          <a:p>
            <a:r>
              <a:rPr lang="en-US" dirty="0"/>
              <a:t>Competitor Data </a:t>
            </a:r>
          </a:p>
          <a:p>
            <a:r>
              <a:rPr lang="en-US" dirty="0"/>
              <a:t>Organic Keywords</a:t>
            </a:r>
          </a:p>
          <a:p>
            <a:r>
              <a:rPr lang="en-US" dirty="0"/>
              <a:t>Referring Domains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0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39481E-C6EF-DE4E-8ED9-CCB81FC2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Plan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4F411-F274-CA49-986F-BE53CF7F4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F960-FEC0-3A4D-BB6C-D5B30B96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0483-8850-4947-955B-33640177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Proposition</a:t>
            </a:r>
          </a:p>
          <a:p>
            <a:pPr lvl="1"/>
            <a:r>
              <a:rPr lang="en-US" dirty="0"/>
              <a:t>Stated in Customer Language </a:t>
            </a:r>
          </a:p>
          <a:p>
            <a:r>
              <a:rPr lang="en-US" dirty="0"/>
              <a:t>Marketing Funnel Breakdown </a:t>
            </a:r>
          </a:p>
          <a:p>
            <a:r>
              <a:rPr lang="en-US" dirty="0"/>
              <a:t>Sales Methods Overview </a:t>
            </a:r>
          </a:p>
          <a:p>
            <a:r>
              <a:rPr lang="en-US" dirty="0"/>
              <a:t>Business Development </a:t>
            </a:r>
          </a:p>
          <a:p>
            <a:r>
              <a:rPr lang="en-US" dirty="0"/>
              <a:t>Pricing </a:t>
            </a:r>
          </a:p>
        </p:txBody>
      </p:sp>
    </p:spTree>
    <p:extLst>
      <p:ext uri="{BB962C8B-B14F-4D97-AF65-F5344CB8AC3E}">
        <p14:creationId xmlns:p14="http://schemas.microsoft.com/office/powerpoint/2010/main" val="153992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6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Positioning is holding a place in your customer’s mind </a:t>
            </a:r>
            <a:r>
              <a:rPr lang="mr-IN" dirty="0"/>
              <a:t>–</a:t>
            </a:r>
            <a:r>
              <a:rPr lang="en-US" dirty="0"/>
              <a:t> not as everything, what’s memorable? </a:t>
            </a:r>
          </a:p>
          <a:p>
            <a:r>
              <a:rPr lang="en-US" dirty="0"/>
              <a:t>Who is the initial customer </a:t>
            </a:r>
          </a:p>
          <a:p>
            <a:r>
              <a:rPr lang="en-US" dirty="0"/>
              <a:t>Think about limiting service and customer first </a:t>
            </a:r>
            <a:r>
              <a:rPr lang="mr-IN" dirty="0"/>
              <a:t>–</a:t>
            </a:r>
            <a:r>
              <a:rPr lang="en-US" dirty="0"/>
              <a:t> before you expand </a:t>
            </a:r>
          </a:p>
          <a:p>
            <a:pPr lvl="1"/>
            <a:r>
              <a:rPr lang="en-US" dirty="0"/>
              <a:t>You’re not precluded from selling other services or products</a:t>
            </a:r>
          </a:p>
          <a:p>
            <a:r>
              <a:rPr lang="en-US" dirty="0"/>
              <a:t>What claim or promise will you make? </a:t>
            </a:r>
          </a:p>
        </p:txBody>
      </p:sp>
    </p:spTree>
    <p:extLst>
      <p:ext uri="{BB962C8B-B14F-4D97-AF65-F5344CB8AC3E}">
        <p14:creationId xmlns:p14="http://schemas.microsoft.com/office/powerpoint/2010/main" val="353506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C5D0-E72D-C544-AFDD-F4BB6D00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05782-B904-8C45-97D6-D12EF8E1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Tagline on your title page </a:t>
            </a:r>
          </a:p>
          <a:p>
            <a:r>
              <a:rPr lang="en-US" dirty="0"/>
              <a:t>Madlibs description </a:t>
            </a:r>
          </a:p>
          <a:p>
            <a:r>
              <a:rPr lang="en-US" dirty="0"/>
              <a:t>Website and marketing content </a:t>
            </a:r>
          </a:p>
          <a:p>
            <a:r>
              <a:rPr lang="en-US" dirty="0"/>
              <a:t>Repeatable by investors </a:t>
            </a:r>
          </a:p>
          <a:p>
            <a:r>
              <a:rPr lang="en-US" dirty="0"/>
              <a:t>Learn from each pitch </a:t>
            </a:r>
          </a:p>
          <a:p>
            <a:r>
              <a:rPr lang="en-US" dirty="0"/>
              <a:t>How did you competitors change over time? “</a:t>
            </a:r>
            <a:r>
              <a:rPr lang="en-US" dirty="0" err="1"/>
              <a:t>Wayback</a:t>
            </a:r>
            <a:r>
              <a:rPr lang="en-US" dirty="0"/>
              <a:t> Machine” </a:t>
            </a:r>
          </a:p>
        </p:txBody>
      </p:sp>
    </p:spTree>
    <p:extLst>
      <p:ext uri="{BB962C8B-B14F-4D97-AF65-F5344CB8AC3E}">
        <p14:creationId xmlns:p14="http://schemas.microsoft.com/office/powerpoint/2010/main" val="243420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255E-667D-7F4A-8D31-64C733EA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Bury the Lead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E6C7F-41BF-BA46-9CC8-B6C0694E0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this like journalism </a:t>
            </a:r>
          </a:p>
          <a:p>
            <a:r>
              <a:rPr lang="en-US" dirty="0"/>
              <a:t>What’s the headline?</a:t>
            </a:r>
          </a:p>
          <a:p>
            <a:r>
              <a:rPr lang="en-US" dirty="0"/>
              <a:t>What’s the Lead? </a:t>
            </a:r>
          </a:p>
          <a:p>
            <a:r>
              <a:rPr lang="en-US" dirty="0"/>
              <a:t>What’s the Story?</a:t>
            </a:r>
          </a:p>
        </p:txBody>
      </p:sp>
    </p:spTree>
    <p:extLst>
      <p:ext uri="{BB962C8B-B14F-4D97-AF65-F5344CB8AC3E}">
        <p14:creationId xmlns:p14="http://schemas.microsoft.com/office/powerpoint/2010/main" val="411546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438400"/>
            <a:ext cx="7610475" cy="3670300"/>
          </a:xfrm>
        </p:spPr>
        <p:txBody>
          <a:bodyPr/>
          <a:lstStyle/>
          <a:p>
            <a:r>
              <a:rPr lang="en-US" dirty="0"/>
              <a:t>Write out: </a:t>
            </a:r>
          </a:p>
          <a:p>
            <a:pPr lvl="1"/>
            <a:r>
              <a:rPr lang="en-US" dirty="0"/>
              <a:t>What makes you different? </a:t>
            </a:r>
          </a:p>
          <a:p>
            <a:pPr lvl="1"/>
            <a:r>
              <a:rPr lang="en-US" dirty="0"/>
              <a:t>Why should people buy from you? </a:t>
            </a:r>
          </a:p>
          <a:p>
            <a:r>
              <a:rPr lang="en-US" dirty="0"/>
              <a:t>Write your websites tagline and opening paragraph </a:t>
            </a:r>
          </a:p>
          <a:p>
            <a:r>
              <a:rPr lang="en-US" dirty="0"/>
              <a:t>What claim/promise will you make </a:t>
            </a:r>
          </a:p>
          <a:p>
            <a:r>
              <a:rPr lang="en-US" dirty="0"/>
              <a:t>This will be part of your Pitch </a:t>
            </a:r>
          </a:p>
        </p:txBody>
      </p:sp>
    </p:spTree>
    <p:extLst>
      <p:ext uri="{BB962C8B-B14F-4D97-AF65-F5344CB8AC3E}">
        <p14:creationId xmlns:p14="http://schemas.microsoft.com/office/powerpoint/2010/main" val="381552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</a:t>
            </a:r>
            <a:r>
              <a:rPr lang="mr-IN" dirty="0"/>
              <a:t>–</a:t>
            </a:r>
            <a:r>
              <a:rPr lang="en-US" dirty="0"/>
              <a:t> Finding the right customers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B643-D9B8-9841-AC71-1C7E89EE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8D461-3660-0649-A40E-F0E6E974D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</a:t>
            </a:r>
            <a:r>
              <a:rPr lang="en-US" dirty="0">
                <a:hlinkClick r:id="rId3"/>
              </a:rPr>
              <a:t>https://www.dkparker.com/ohub-nola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05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</a:t>
            </a:r>
            <a:r>
              <a:rPr lang="mr-IN" dirty="0"/>
              <a:t>–</a:t>
            </a:r>
            <a:r>
              <a:rPr lang="en-US" dirty="0"/>
              <a:t> Finding Customers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Messaging/Value Proposition </a:t>
            </a:r>
          </a:p>
          <a:p>
            <a:pPr lvl="1"/>
            <a:r>
              <a:rPr lang="en-US" dirty="0"/>
              <a:t>Does it resonate with the target customer segment </a:t>
            </a:r>
          </a:p>
          <a:p>
            <a:pPr lvl="1"/>
            <a:r>
              <a:rPr lang="en-US" dirty="0"/>
              <a:t>They are the hero of the story </a:t>
            </a:r>
          </a:p>
          <a:p>
            <a:pPr lvl="1"/>
            <a:r>
              <a:rPr lang="en-US" dirty="0"/>
              <a:t>Is it repeatable?</a:t>
            </a:r>
          </a:p>
          <a:p>
            <a:r>
              <a:rPr lang="en-US" dirty="0"/>
              <a:t>Strategy </a:t>
            </a:r>
          </a:p>
          <a:p>
            <a:pPr lvl="1"/>
            <a:r>
              <a:rPr lang="en-US" dirty="0"/>
              <a:t>Outbound first</a:t>
            </a:r>
          </a:p>
          <a:p>
            <a:pPr lvl="1"/>
            <a:r>
              <a:rPr lang="en-US" dirty="0"/>
              <a:t>Inbound second </a:t>
            </a:r>
          </a:p>
        </p:txBody>
      </p:sp>
    </p:spTree>
    <p:extLst>
      <p:ext uri="{BB962C8B-B14F-4D97-AF65-F5344CB8AC3E}">
        <p14:creationId xmlns:p14="http://schemas.microsoft.com/office/powerpoint/2010/main" val="1295346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Metric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your hypothesis </a:t>
            </a:r>
          </a:p>
          <a:p>
            <a:pPr lvl="1"/>
            <a:r>
              <a:rPr lang="en-US" dirty="0"/>
              <a:t>CAC – Customer Acquisition Cost </a:t>
            </a:r>
          </a:p>
          <a:p>
            <a:pPr lvl="1"/>
            <a:r>
              <a:rPr lang="en-US" dirty="0"/>
              <a:t>LTV – Lifetime Value </a:t>
            </a:r>
          </a:p>
          <a:p>
            <a:pPr lvl="1"/>
            <a:r>
              <a:rPr lang="en-US" dirty="0"/>
              <a:t>ARPU – Average Revenue per User </a:t>
            </a:r>
          </a:p>
          <a:p>
            <a:pPr lvl="1"/>
            <a:r>
              <a:rPr lang="en-US" dirty="0"/>
              <a:t>Churn </a:t>
            </a:r>
          </a:p>
          <a:p>
            <a:pPr lvl="1"/>
            <a:r>
              <a:rPr lang="en-US" dirty="0"/>
              <a:t>Time to Close </a:t>
            </a:r>
          </a:p>
          <a:p>
            <a:pPr lvl="1"/>
            <a:r>
              <a:rPr lang="en-US" dirty="0"/>
              <a:t>Customer engagement </a:t>
            </a:r>
          </a:p>
          <a:p>
            <a:pPr lvl="2"/>
            <a:r>
              <a:rPr lang="en-US" dirty="0"/>
              <a:t>Time on Site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3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1909-D238-9F43-AA97-EBE6BA1C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9AD92-1A39-E94B-8974-ABD7D5DB0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current Lifetime Value (LTV)</a:t>
            </a:r>
          </a:p>
          <a:p>
            <a:r>
              <a:rPr lang="en-US" dirty="0"/>
              <a:t>What is your Customer Acquisition Cost (CAC) </a:t>
            </a:r>
          </a:p>
          <a:p>
            <a:r>
              <a:rPr lang="en-US" dirty="0"/>
              <a:t>What’s your average time to close a sale – from first contact? </a:t>
            </a:r>
          </a:p>
          <a:p>
            <a:r>
              <a:rPr lang="en-US" dirty="0"/>
              <a:t>What’s the LTV:CAC Ratio </a:t>
            </a:r>
          </a:p>
          <a:p>
            <a:r>
              <a:rPr lang="en-US" dirty="0"/>
              <a:t>How has it changed over time? </a:t>
            </a:r>
          </a:p>
          <a:p>
            <a:r>
              <a:rPr lang="en-US" dirty="0"/>
              <a:t>How does it change by customer type or Channel Type </a:t>
            </a:r>
          </a:p>
        </p:txBody>
      </p:sp>
    </p:spTree>
    <p:extLst>
      <p:ext uri="{BB962C8B-B14F-4D97-AF65-F5344CB8AC3E}">
        <p14:creationId xmlns:p14="http://schemas.microsoft.com/office/powerpoint/2010/main" val="3502864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0" y="2609138"/>
          <a:ext cx="3200400" cy="293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86050" y="1313736"/>
            <a:ext cx="346249" cy="120015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Organic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9449" y="1313736"/>
            <a:ext cx="346249" cy="120015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Paid 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500" y="1313736"/>
            <a:ext cx="369332" cy="120015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Word of Mouth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9550" y="1313736"/>
            <a:ext cx="369332" cy="120015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Sales Calls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9600" y="1313736"/>
            <a:ext cx="276999" cy="120015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PR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9650" y="1313736"/>
            <a:ext cx="369332" cy="120015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Miracles! </a:t>
            </a:r>
          </a:p>
        </p:txBody>
      </p:sp>
      <p:sp>
        <p:nvSpPr>
          <p:cNvPr id="9" name="Down Arrow 8"/>
          <p:cNvSpPr/>
          <p:nvPr/>
        </p:nvSpPr>
        <p:spPr>
          <a:xfrm>
            <a:off x="1771651" y="2628188"/>
            <a:ext cx="238836" cy="29153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22079" y="3464988"/>
            <a:ext cx="250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Time to Close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554067" y="1085851"/>
          <a:ext cx="2286000" cy="445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352">
                <a:tc>
                  <a:txBody>
                    <a:bodyPr/>
                    <a:lstStyle/>
                    <a:p>
                      <a:r>
                        <a:rPr lang="en-US" sz="1100" dirty="0"/>
                        <a:t>Month 1 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Month 2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Month 3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Month</a:t>
                      </a:r>
                      <a:r>
                        <a:rPr lang="en-US" sz="1100" baseline="0" dirty="0"/>
                        <a:t> 4</a:t>
                      </a:r>
                      <a:endParaRPr lang="en-US" sz="1100" dirty="0"/>
                    </a:p>
                  </a:txBody>
                  <a:tcPr marL="68580" marR="68580" marT="34290" marB="3429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408">
                <a:tc>
                  <a:txBody>
                    <a:bodyPr/>
                    <a:lstStyle/>
                    <a:p>
                      <a:r>
                        <a:rPr lang="en-US" sz="1100" dirty="0"/>
                        <a:t>$</a:t>
                      </a:r>
                      <a:r>
                        <a:rPr lang="en-US" sz="1100" baseline="0" dirty="0"/>
                        <a:t> Spend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408">
                <a:tc>
                  <a:txBody>
                    <a:bodyPr/>
                    <a:lstStyle/>
                    <a:p>
                      <a:r>
                        <a:rPr lang="en-US" sz="1100" dirty="0"/>
                        <a:t>#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Conv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408">
                <a:tc>
                  <a:txBody>
                    <a:bodyPr/>
                    <a:lstStyle/>
                    <a:p>
                      <a:r>
                        <a:rPr lang="en-US" sz="1100" dirty="0"/>
                        <a:t>#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Conv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408">
                <a:tc>
                  <a:txBody>
                    <a:bodyPr/>
                    <a:lstStyle/>
                    <a:p>
                      <a:r>
                        <a:rPr lang="en-US" sz="1100" dirty="0"/>
                        <a:t>#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MRR</a:t>
                      </a:r>
                      <a:r>
                        <a:rPr lang="en-US" sz="1100" baseline="0" dirty="0"/>
                        <a:t> </a:t>
                      </a:r>
                    </a:p>
                    <a:p>
                      <a:endParaRPr lang="en-US" sz="1100" baseline="0" dirty="0"/>
                    </a:p>
                    <a:p>
                      <a:r>
                        <a:rPr lang="en-US" sz="1100" baseline="0" dirty="0"/>
                        <a:t>Time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974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Channels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438400"/>
            <a:ext cx="4981575" cy="3670300"/>
          </a:xfrm>
        </p:spPr>
        <p:txBody>
          <a:bodyPr/>
          <a:lstStyle/>
          <a:p>
            <a:r>
              <a:rPr lang="en-US" sz="1800" dirty="0"/>
              <a:t>Paid Search </a:t>
            </a:r>
          </a:p>
          <a:p>
            <a:r>
              <a:rPr lang="en-US" sz="1800" dirty="0"/>
              <a:t>Organic Search </a:t>
            </a:r>
          </a:p>
          <a:p>
            <a:r>
              <a:rPr lang="en-US" sz="1800" dirty="0"/>
              <a:t>Word of mouth </a:t>
            </a:r>
          </a:p>
          <a:p>
            <a:r>
              <a:rPr lang="en-US" sz="1800" dirty="0"/>
              <a:t>Sales calls </a:t>
            </a:r>
          </a:p>
          <a:p>
            <a:r>
              <a:rPr lang="en-US" sz="1800" dirty="0"/>
              <a:t>Public Relations </a:t>
            </a:r>
          </a:p>
          <a:p>
            <a:r>
              <a:rPr lang="en-US" sz="1800" dirty="0"/>
              <a:t>Affiliate </a:t>
            </a:r>
          </a:p>
          <a:p>
            <a:r>
              <a:rPr lang="en-US" sz="1800" dirty="0"/>
              <a:t>Email marketing </a:t>
            </a:r>
          </a:p>
          <a:p>
            <a:r>
              <a:rPr lang="en-US" sz="1800" dirty="0"/>
              <a:t>Social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2200"/>
            <a:ext cx="29464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Qualified Leads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438400"/>
            <a:ext cx="3914775" cy="3670300"/>
          </a:xfrm>
        </p:spPr>
        <p:txBody>
          <a:bodyPr/>
          <a:lstStyle/>
          <a:p>
            <a:r>
              <a:rPr lang="en-US" dirty="0"/>
              <a:t>Define qualified vs list </a:t>
            </a:r>
          </a:p>
          <a:p>
            <a:r>
              <a:rPr lang="en-US" dirty="0"/>
              <a:t>Suspects </a:t>
            </a:r>
          </a:p>
          <a:p>
            <a:r>
              <a:rPr lang="en-US" dirty="0"/>
              <a:t>Prospects </a:t>
            </a:r>
          </a:p>
          <a:p>
            <a:r>
              <a:rPr lang="en-US" dirty="0"/>
              <a:t>Qualified Prospects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3200400" cy="10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89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Qualified Leads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438400"/>
            <a:ext cx="5210175" cy="3670300"/>
          </a:xfrm>
        </p:spPr>
        <p:txBody>
          <a:bodyPr/>
          <a:lstStyle/>
          <a:p>
            <a:r>
              <a:rPr lang="en-US" dirty="0"/>
              <a:t>Hand off to Sales </a:t>
            </a:r>
          </a:p>
          <a:p>
            <a:r>
              <a:rPr lang="en-US" dirty="0"/>
              <a:t>Identify steps to close</a:t>
            </a:r>
          </a:p>
          <a:p>
            <a:r>
              <a:rPr lang="en-US" dirty="0"/>
              <a:t>Number of calls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31115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64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Close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438400"/>
            <a:ext cx="6048375" cy="3670300"/>
          </a:xfrm>
        </p:spPr>
        <p:txBody>
          <a:bodyPr/>
          <a:lstStyle/>
          <a:p>
            <a:r>
              <a:rPr lang="en-US" dirty="0"/>
              <a:t>Lead attribution</a:t>
            </a:r>
          </a:p>
          <a:p>
            <a:r>
              <a:rPr lang="en-US" dirty="0"/>
              <a:t>Source time</a:t>
            </a:r>
          </a:p>
          <a:p>
            <a:r>
              <a:rPr lang="en-US" dirty="0"/>
              <a:t>Compressing or Expanding </a:t>
            </a:r>
          </a:p>
          <a:p>
            <a:r>
              <a:rPr lang="en-US" dirty="0"/>
              <a:t>Trend by source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038350"/>
            <a:ext cx="14859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438400"/>
            <a:ext cx="5870847" cy="3670300"/>
          </a:xfrm>
        </p:spPr>
        <p:txBody>
          <a:bodyPr/>
          <a:lstStyle/>
          <a:p>
            <a:r>
              <a:rPr lang="en-US" dirty="0"/>
              <a:t>Data allows you to know where to double down and where to hold back </a:t>
            </a:r>
          </a:p>
          <a:p>
            <a:r>
              <a:rPr lang="en-US" dirty="0"/>
              <a:t>Conversion ratios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72" y="2209800"/>
            <a:ext cx="1928541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54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B01A-6D44-EC40-A7D6-A1AD137C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Budget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09BC-ABDD-8C42-AE3B-0B04277E5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Hypothesis: </a:t>
            </a:r>
          </a:p>
          <a:p>
            <a:pPr lvl="1"/>
            <a:r>
              <a:rPr lang="en-US" dirty="0"/>
              <a:t>$1000 in Marketing spend will create #____ MQL </a:t>
            </a:r>
          </a:p>
          <a:p>
            <a:r>
              <a:rPr lang="en-US" dirty="0"/>
              <a:t>Monthly Amount </a:t>
            </a:r>
          </a:p>
          <a:p>
            <a:r>
              <a:rPr lang="en-US" dirty="0"/>
              <a:t>Channels </a:t>
            </a:r>
          </a:p>
          <a:p>
            <a:r>
              <a:rPr lang="en-US" dirty="0"/>
              <a:t>Track your results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C0B9-B814-BD49-929A-391DD14C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A344E-A0E1-524D-AE95-AAABAD3A3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1 – Today </a:t>
            </a:r>
          </a:p>
          <a:p>
            <a:pPr lvl="1"/>
            <a:r>
              <a:rPr lang="en-US" dirty="0"/>
              <a:t>Marketing Growth Plan</a:t>
            </a:r>
          </a:p>
          <a:p>
            <a:pPr lvl="1"/>
            <a:r>
              <a:rPr lang="en-US" dirty="0"/>
              <a:t>Quarterly planning &amp; milestones to optimize free cash to reinvest in growth plan </a:t>
            </a:r>
          </a:p>
          <a:p>
            <a:r>
              <a:rPr lang="en-US" dirty="0"/>
              <a:t>Session 2 – 12/13 </a:t>
            </a:r>
          </a:p>
          <a:p>
            <a:pPr lvl="1"/>
            <a:r>
              <a:rPr lang="en-US" dirty="0"/>
              <a:t>Recruiting </a:t>
            </a:r>
          </a:p>
          <a:p>
            <a:pPr lvl="1"/>
            <a:r>
              <a:rPr lang="en-US" dirty="0"/>
              <a:t>Starting with revenue roles </a:t>
            </a:r>
          </a:p>
          <a:p>
            <a:r>
              <a:rPr lang="en-US" dirty="0"/>
              <a:t>Session 3 – January 17</a:t>
            </a:r>
          </a:p>
          <a:p>
            <a:pPr lvl="1"/>
            <a:r>
              <a:rPr lang="en-US" dirty="0"/>
              <a:t>Fundraising &amp; M&amp;A </a:t>
            </a:r>
          </a:p>
          <a:p>
            <a:pPr lvl="1"/>
            <a:r>
              <a:rPr lang="en-US" dirty="0"/>
              <a:t>Financial modeling </a:t>
            </a:r>
          </a:p>
        </p:txBody>
      </p:sp>
    </p:spTree>
    <p:extLst>
      <p:ext uri="{BB962C8B-B14F-4D97-AF65-F5344CB8AC3E}">
        <p14:creationId xmlns:p14="http://schemas.microsoft.com/office/powerpoint/2010/main" val="497102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</a:t>
            </a:r>
            <a:r>
              <a:rPr lang="mr-IN" dirty="0"/>
              <a:t>–</a:t>
            </a:r>
            <a:r>
              <a:rPr lang="en-US" dirty="0"/>
              <a:t> capturing value created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7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they buy?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Direct </a:t>
            </a:r>
            <a:r>
              <a:rPr lang="mr-IN" dirty="0"/>
              <a:t>–</a:t>
            </a:r>
            <a:r>
              <a:rPr lang="en-US" dirty="0"/>
              <a:t> place the order to buy on the web </a:t>
            </a:r>
          </a:p>
          <a:p>
            <a:r>
              <a:rPr lang="en-US" dirty="0"/>
              <a:t>Direct </a:t>
            </a:r>
            <a:r>
              <a:rPr lang="mr-IN" dirty="0"/>
              <a:t>–</a:t>
            </a:r>
            <a:r>
              <a:rPr lang="en-US" dirty="0"/>
              <a:t> outbound sales, inside/outside </a:t>
            </a:r>
          </a:p>
          <a:p>
            <a:r>
              <a:rPr lang="en-US" dirty="0"/>
              <a:t>Indirect/Channel </a:t>
            </a:r>
            <a:r>
              <a:rPr lang="mr-IN" dirty="0"/>
              <a:t>–</a:t>
            </a:r>
            <a:r>
              <a:rPr lang="en-US" dirty="0"/>
              <a:t> fulfills demand, doesn’t generate </a:t>
            </a:r>
          </a:p>
          <a:p>
            <a:r>
              <a:rPr lang="en-US" dirty="0"/>
              <a:t>Retail </a:t>
            </a:r>
            <a:r>
              <a:rPr lang="mr-IN" dirty="0"/>
              <a:t>–</a:t>
            </a:r>
            <a:r>
              <a:rPr lang="en-US" dirty="0"/>
              <a:t> BestBuy,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799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Model Hypothesis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2038350"/>
          <a:ext cx="8229614" cy="35335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Known</a:t>
                      </a:r>
                      <a:r>
                        <a:rPr lang="en-US" sz="1600" baseline="0" dirty="0"/>
                        <a:t> Market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Unknown </a:t>
                      </a:r>
                    </a:p>
                    <a:p>
                      <a:r>
                        <a:rPr lang="en-US" sz="1600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 Price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 Price</a:t>
                      </a:r>
                    </a:p>
                    <a:p>
                      <a:r>
                        <a:rPr lang="en-US" sz="1600" baseline="0" dirty="0"/>
                        <a:t>Point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Known</a:t>
                      </a:r>
                      <a:r>
                        <a:rPr lang="en-US" sz="1600" baseline="0" dirty="0"/>
                        <a:t> Search Words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Unknown Search words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15">
                <a:tc>
                  <a:txBody>
                    <a:bodyPr/>
                    <a:lstStyle/>
                    <a:p>
                      <a:r>
                        <a:rPr lang="en-US" dirty="0"/>
                        <a:t>Web Direct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799">
                <a:tc>
                  <a:txBody>
                    <a:bodyPr/>
                    <a:lstStyle/>
                    <a:p>
                      <a:r>
                        <a:rPr lang="en-US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799">
                <a:tc>
                  <a:txBody>
                    <a:bodyPr/>
                    <a:lstStyle/>
                    <a:p>
                      <a:r>
                        <a:rPr lang="en-US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799"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Retail </a:t>
                      </a:r>
                      <a:endParaRPr lang="en-US" strike="sngStrike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161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mr-IN" dirty="0"/>
              <a:t>–</a:t>
            </a:r>
            <a:r>
              <a:rPr lang="en-US" dirty="0"/>
              <a:t> Pick one, why? </a:t>
            </a:r>
          </a:p>
          <a:p>
            <a:r>
              <a:rPr lang="en-US" dirty="0"/>
              <a:t>Strategy </a:t>
            </a:r>
          </a:p>
          <a:p>
            <a:pPr lvl="1"/>
            <a:r>
              <a:rPr lang="en-US" dirty="0"/>
              <a:t>Who </a:t>
            </a:r>
          </a:p>
          <a:p>
            <a:r>
              <a:rPr lang="en-US" dirty="0"/>
              <a:t>Tactics </a:t>
            </a:r>
          </a:p>
          <a:p>
            <a:pPr lvl="1"/>
            <a:r>
              <a:rPr lang="en-US" dirty="0"/>
              <a:t>How </a:t>
            </a:r>
          </a:p>
          <a:p>
            <a:r>
              <a:rPr lang="en-US" dirty="0"/>
              <a:t>Tools </a:t>
            </a:r>
          </a:p>
          <a:p>
            <a:pPr lvl="1"/>
            <a:r>
              <a:rPr lang="en-US" dirty="0"/>
              <a:t>Sales tools </a:t>
            </a:r>
          </a:p>
        </p:txBody>
      </p:sp>
    </p:spTree>
    <p:extLst>
      <p:ext uri="{BB962C8B-B14F-4D97-AF65-F5344CB8AC3E}">
        <p14:creationId xmlns:p14="http://schemas.microsoft.com/office/powerpoint/2010/main" val="1162526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Development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67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relationships </a:t>
            </a:r>
          </a:p>
          <a:p>
            <a:r>
              <a:rPr lang="en-US" dirty="0"/>
              <a:t>Who has the list you want </a:t>
            </a:r>
          </a:p>
          <a:p>
            <a:r>
              <a:rPr lang="en-US" dirty="0"/>
              <a:t>How do you get the partnership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5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</a:t>
            </a:r>
          </a:p>
          <a:p>
            <a:pPr lvl="1"/>
            <a:r>
              <a:rPr lang="en-US" dirty="0"/>
              <a:t>Who should you get as a partner </a:t>
            </a:r>
          </a:p>
          <a:p>
            <a:pPr lvl="2"/>
            <a:r>
              <a:rPr lang="en-US" dirty="0"/>
              <a:t>How will you build the relationship?</a:t>
            </a:r>
          </a:p>
          <a:p>
            <a:pPr lvl="1"/>
            <a:r>
              <a:rPr lang="en-US" dirty="0"/>
              <a:t>What channels</a:t>
            </a:r>
          </a:p>
          <a:p>
            <a:r>
              <a:rPr lang="en-US" dirty="0"/>
              <a:t>Tactics </a:t>
            </a:r>
          </a:p>
          <a:p>
            <a:pPr lvl="1"/>
            <a:r>
              <a:rPr lang="en-US" dirty="0"/>
              <a:t>Messaging/Value proposition </a:t>
            </a:r>
          </a:p>
          <a:p>
            <a:r>
              <a:rPr lang="en-US" dirty="0"/>
              <a:t>Tools </a:t>
            </a:r>
          </a:p>
          <a:p>
            <a:pPr lvl="1"/>
            <a:r>
              <a:rPr lang="en-US" dirty="0"/>
              <a:t>CRM</a:t>
            </a:r>
          </a:p>
        </p:txBody>
      </p:sp>
    </p:spTree>
    <p:extLst>
      <p:ext uri="{BB962C8B-B14F-4D97-AF65-F5344CB8AC3E}">
        <p14:creationId xmlns:p14="http://schemas.microsoft.com/office/powerpoint/2010/main" val="3679792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Dave’s Madlibs Pitch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714" y="1981200"/>
            <a:ext cx="8343900" cy="4070350"/>
          </a:xfrm>
        </p:spPr>
        <p:txBody>
          <a:bodyPr/>
          <a:lstStyle/>
          <a:p>
            <a:pPr marL="0" lvl="0" indent="0" fontAlgn="auto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en-US" dirty="0"/>
              <a:t>Hi, I’m </a:t>
            </a:r>
            <a:r>
              <a:rPr lang="en-US" dirty="0">
                <a:solidFill>
                  <a:schemeClr val="accent1"/>
                </a:solidFill>
              </a:rPr>
              <a:t>&lt;your name here&gt;</a:t>
            </a:r>
            <a:r>
              <a:rPr lang="en-US" dirty="0"/>
              <a:t>, and my company </a:t>
            </a:r>
            <a:r>
              <a:rPr lang="en-US" dirty="0">
                <a:solidFill>
                  <a:schemeClr val="accent1"/>
                </a:solidFill>
              </a:rPr>
              <a:t>&lt;your Company name here&gt;</a:t>
            </a:r>
            <a:r>
              <a:rPr lang="en-US" dirty="0"/>
              <a:t> the problem I’m solving is </a:t>
            </a:r>
            <a:r>
              <a:rPr lang="en-US" dirty="0">
                <a:solidFill>
                  <a:schemeClr val="accent1"/>
                </a:solidFill>
              </a:rPr>
              <a:t>&lt;insert problem here&gt;</a:t>
            </a:r>
            <a:r>
              <a:rPr lang="en-US" dirty="0"/>
              <a:t>. Our product </a:t>
            </a:r>
            <a:r>
              <a:rPr lang="en-US" dirty="0">
                <a:solidFill>
                  <a:schemeClr val="accent1"/>
                </a:solidFill>
              </a:rPr>
              <a:t>&lt;insert product info here&gt; </a:t>
            </a:r>
            <a:r>
              <a:rPr lang="en-US" dirty="0"/>
              <a:t>is designed for our target customer of </a:t>
            </a:r>
            <a:r>
              <a:rPr lang="en-US" dirty="0">
                <a:solidFill>
                  <a:schemeClr val="accent1"/>
                </a:solidFill>
              </a:rPr>
              <a:t>&lt;insert target customer here&gt;</a:t>
            </a:r>
            <a:r>
              <a:rPr lang="en-US" dirty="0"/>
              <a:t>. We make money by </a:t>
            </a:r>
            <a:r>
              <a:rPr lang="en-US" dirty="0">
                <a:solidFill>
                  <a:schemeClr val="accent1"/>
                </a:solidFill>
              </a:rPr>
              <a:t>&lt;insert method here&gt; </a:t>
            </a:r>
            <a:r>
              <a:rPr lang="en-US" dirty="0"/>
              <a:t>and our team is the right team because </a:t>
            </a:r>
            <a:r>
              <a:rPr lang="en-US" dirty="0">
                <a:solidFill>
                  <a:schemeClr val="accent1"/>
                </a:solidFill>
              </a:rPr>
              <a:t>&lt;insert why you’re awesome here&gt;. </a:t>
            </a:r>
            <a:r>
              <a:rPr lang="en-US" dirty="0">
                <a:solidFill>
                  <a:schemeClr val="tx1"/>
                </a:solidFill>
              </a:rPr>
              <a:t>I need help with</a:t>
            </a:r>
            <a:r>
              <a:rPr lang="en-US" dirty="0">
                <a:solidFill>
                  <a:schemeClr val="accent1"/>
                </a:solidFill>
              </a:rPr>
              <a:t> &lt;insert help needed here&gt;. </a:t>
            </a:r>
          </a:p>
        </p:txBody>
      </p:sp>
    </p:spTree>
    <p:extLst>
      <p:ext uri="{BB962C8B-B14F-4D97-AF65-F5344CB8AC3E}">
        <p14:creationId xmlns:p14="http://schemas.microsoft.com/office/powerpoint/2010/main" val="663067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1" y="2709925"/>
            <a:ext cx="8520599" cy="84180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Break</a:t>
            </a:r>
            <a:endParaRPr lang="en" dirty="0"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1837351" y="3439500"/>
            <a:ext cx="5469299" cy="4839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50773728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935B9-1FE4-1342-9C11-64090C85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Road Map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E2D74-F4A7-4044-B099-D7DCB6AD3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1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Dave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5X founder, Board Member, former SVP Programs at UP Global (Startup Weekend + Startup America)</a:t>
            </a:r>
          </a:p>
          <a:p>
            <a:pPr lvl="1"/>
            <a:r>
              <a:rPr lang="en-US" dirty="0"/>
              <a:t>Startup Next creator </a:t>
            </a:r>
          </a:p>
          <a:p>
            <a:pPr lvl="1"/>
            <a:r>
              <a:rPr lang="en-US" dirty="0"/>
              <a:t>Startup Week </a:t>
            </a:r>
          </a:p>
          <a:p>
            <a:r>
              <a:rPr lang="en-US" dirty="0"/>
              <a:t>Author </a:t>
            </a:r>
            <a:r>
              <a:rPr lang="mr-IN" dirty="0"/>
              <a:t>–</a:t>
            </a:r>
            <a:r>
              <a:rPr lang="en-US" dirty="0"/>
              <a:t> soon to launch “6 Month Startup </a:t>
            </a:r>
            <a:r>
              <a:rPr lang="mr-IN" dirty="0"/>
              <a:t>–</a:t>
            </a:r>
            <a:r>
              <a:rPr lang="en-US" dirty="0"/>
              <a:t> Ideation to Revenue” </a:t>
            </a:r>
          </a:p>
          <a:p>
            <a:r>
              <a:rPr lang="en-US" dirty="0"/>
              <a:t>8 transactions </a:t>
            </a:r>
            <a:r>
              <a:rPr lang="mr-IN" dirty="0"/>
              <a:t>–</a:t>
            </a:r>
            <a:r>
              <a:rPr lang="en-US" dirty="0"/>
              <a:t> 6 sell side, 2 buy side </a:t>
            </a:r>
          </a:p>
          <a:p>
            <a:r>
              <a:rPr lang="en-US" dirty="0"/>
              <a:t>VC/Investor </a:t>
            </a:r>
          </a:p>
        </p:txBody>
      </p:sp>
    </p:spTree>
    <p:extLst>
      <p:ext uri="{BB962C8B-B14F-4D97-AF65-F5344CB8AC3E}">
        <p14:creationId xmlns:p14="http://schemas.microsoft.com/office/powerpoint/2010/main" val="652955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1E46-B2C1-F843-935C-092B341B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Roadmap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DA49-A7C3-844D-9731-710BFC99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will you be in 18 Months </a:t>
            </a:r>
          </a:p>
          <a:p>
            <a:pPr lvl="1"/>
            <a:r>
              <a:rPr lang="en-US" dirty="0"/>
              <a:t>Product 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Customers </a:t>
            </a:r>
          </a:p>
          <a:p>
            <a:pPr lvl="1"/>
            <a:r>
              <a:rPr lang="en-US" dirty="0"/>
              <a:t>Owner of category 	</a:t>
            </a:r>
          </a:p>
          <a:p>
            <a:r>
              <a:rPr lang="en-US" dirty="0"/>
              <a:t>Should map to your financial model  </a:t>
            </a:r>
          </a:p>
          <a:p>
            <a:r>
              <a:rPr lang="en-US" dirty="0"/>
              <a:t>Should double your enterprise value </a:t>
            </a:r>
          </a:p>
        </p:txBody>
      </p:sp>
    </p:spTree>
    <p:extLst>
      <p:ext uri="{BB962C8B-B14F-4D97-AF65-F5344CB8AC3E}">
        <p14:creationId xmlns:p14="http://schemas.microsoft.com/office/powerpoint/2010/main" val="105594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1A5F-6D94-534F-961B-CA68AFAC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C0E996-7D2D-9345-A2DB-CD6973639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093746"/>
              </p:ext>
            </p:extLst>
          </p:nvPr>
        </p:nvGraphicFramePr>
        <p:xfrm>
          <a:off x="1114425" y="2438400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096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0F67-7A28-F048-A00B-74598F4F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FFB2D1-A014-DE4B-844F-FFD175620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724" y="1143000"/>
            <a:ext cx="7912552" cy="4616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7DFFC-8446-6344-8051-86F4CA95336B}"/>
              </a:ext>
            </a:extLst>
          </p:cNvPr>
          <p:cNvSpPr txBox="1"/>
          <p:nvPr/>
        </p:nvSpPr>
        <p:spPr>
          <a:xfrm>
            <a:off x="615724" y="5867400"/>
            <a:ext cx="250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Google Doc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Excel Doc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497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2424-1392-0A43-98B5-0162B431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Board Milestones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F530-96A1-514C-8EDC-A7BD06FE9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topic has one owner </a:t>
            </a:r>
          </a:p>
          <a:p>
            <a:r>
              <a:rPr lang="en-US" dirty="0"/>
              <a:t>Realistic quarterly goals </a:t>
            </a:r>
          </a:p>
          <a:p>
            <a:pPr lvl="1"/>
            <a:r>
              <a:rPr lang="en-US" dirty="0"/>
              <a:t>Customer Acquisition </a:t>
            </a:r>
          </a:p>
          <a:p>
            <a:pPr lvl="1"/>
            <a:r>
              <a:rPr lang="en-US" dirty="0"/>
              <a:t>Revenue </a:t>
            </a:r>
          </a:p>
          <a:p>
            <a:pPr lvl="1"/>
            <a:r>
              <a:rPr lang="en-US" dirty="0"/>
              <a:t>Product/Service </a:t>
            </a:r>
          </a:p>
          <a:p>
            <a:pPr lvl="1"/>
            <a:r>
              <a:rPr lang="en-US" dirty="0"/>
              <a:t>People </a:t>
            </a:r>
          </a:p>
          <a:p>
            <a:pPr lvl="1"/>
            <a:r>
              <a:rPr lang="en-US" dirty="0"/>
              <a:t>Ops</a:t>
            </a:r>
          </a:p>
          <a:p>
            <a:r>
              <a:rPr lang="en-US" dirty="0"/>
              <a:t>Important list of things were not doing yet </a:t>
            </a:r>
          </a:p>
        </p:txBody>
      </p:sp>
    </p:spTree>
    <p:extLst>
      <p:ext uri="{BB962C8B-B14F-4D97-AF65-F5344CB8AC3E}">
        <p14:creationId xmlns:p14="http://schemas.microsoft.com/office/powerpoint/2010/main" val="2660981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76C6-6838-3F44-8F1A-49F2C569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Acquisition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C41A-48EF-7846-AD61-07D3645B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owns new customer acquisition </a:t>
            </a:r>
          </a:p>
          <a:p>
            <a:r>
              <a:rPr lang="en-US" dirty="0"/>
              <a:t>How much will you spend this month/quarter?</a:t>
            </a:r>
          </a:p>
          <a:p>
            <a:pPr lvl="1"/>
            <a:r>
              <a:rPr lang="en-US" dirty="0"/>
              <a:t>Today </a:t>
            </a:r>
          </a:p>
          <a:p>
            <a:pPr lvl="1"/>
            <a:r>
              <a:rPr lang="en-US" dirty="0"/>
              <a:t>Channel effectiveness </a:t>
            </a:r>
          </a:p>
          <a:p>
            <a:r>
              <a:rPr lang="en-US" dirty="0"/>
              <a:t>Who owns proposals </a:t>
            </a:r>
          </a:p>
          <a:p>
            <a:r>
              <a:rPr lang="en-US" dirty="0"/>
              <a:t>Budget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80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D49B-C35D-2C49-8B1E-8EF54C8F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E8C5-D094-964C-876B-EAD4EC8DA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owns Revenue? </a:t>
            </a:r>
          </a:p>
          <a:p>
            <a:r>
              <a:rPr lang="en-US" dirty="0"/>
              <a:t>Profitability by project/product</a:t>
            </a:r>
          </a:p>
          <a:p>
            <a:r>
              <a:rPr lang="en-US" dirty="0"/>
              <a:t>Collecting cash</a:t>
            </a:r>
          </a:p>
          <a:p>
            <a:pPr lvl="1"/>
            <a:r>
              <a:rPr lang="en-US" dirty="0"/>
              <a:t>DSO/DPO/DIO  </a:t>
            </a:r>
          </a:p>
          <a:p>
            <a:pPr marL="34925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82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2B2B-296A-5D4F-BAC9-59AEDC9E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Product/Service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13AE3-03BB-E541-BEDB-B42B4A83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owns product and service innovation</a:t>
            </a:r>
          </a:p>
          <a:p>
            <a:r>
              <a:rPr lang="en-US" dirty="0"/>
              <a:t>Any product or service changes or innovations? </a:t>
            </a:r>
          </a:p>
          <a:p>
            <a:pPr lvl="1"/>
            <a:r>
              <a:rPr lang="en-US" dirty="0"/>
              <a:t>Where will it create competitive advantage </a:t>
            </a:r>
          </a:p>
          <a:p>
            <a:pPr lvl="1"/>
            <a:r>
              <a:rPr lang="en-US" dirty="0"/>
              <a:t>What will they cost to develop or implement </a:t>
            </a:r>
          </a:p>
          <a:p>
            <a:pPr lvl="1"/>
            <a:r>
              <a:rPr lang="en-US" dirty="0"/>
              <a:t>How will it make or save you money </a:t>
            </a:r>
          </a:p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260306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A999-DB96-DA40-9123-211861A4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9514-EB81-0043-95D3-3BC85DA5F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Owns People </a:t>
            </a:r>
          </a:p>
          <a:p>
            <a:r>
              <a:rPr lang="en-US" dirty="0"/>
              <a:t>Right People on the Bus? </a:t>
            </a:r>
          </a:p>
          <a:p>
            <a:r>
              <a:rPr lang="en-US" dirty="0"/>
              <a:t>Right Seats </a:t>
            </a:r>
          </a:p>
          <a:p>
            <a:r>
              <a:rPr lang="en-US" dirty="0"/>
              <a:t>Wrong People off the Bus</a:t>
            </a:r>
          </a:p>
          <a:p>
            <a:r>
              <a:rPr lang="en-US" dirty="0"/>
              <a:t>What staffing changes do you need to make this quarter and each following quarter? </a:t>
            </a:r>
          </a:p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667673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D6F6-D77F-9742-B920-03607ACB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FEF2-A71E-D943-AEAD-5192B5D7D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owns Ops?</a:t>
            </a:r>
          </a:p>
          <a:p>
            <a:r>
              <a:rPr lang="en-US" dirty="0"/>
              <a:t>Product or Service delivery improvement </a:t>
            </a:r>
          </a:p>
          <a:p>
            <a:pPr lvl="1"/>
            <a:r>
              <a:rPr lang="en-US" dirty="0"/>
              <a:t>How will you measure the result </a:t>
            </a:r>
          </a:p>
          <a:p>
            <a:r>
              <a:rPr lang="en-US" dirty="0"/>
              <a:t>Who owns inventory?</a:t>
            </a:r>
          </a:p>
          <a:p>
            <a:r>
              <a:rPr lang="en-US" dirty="0"/>
              <a:t>Who owns Employee Satisfaction </a:t>
            </a:r>
          </a:p>
          <a:p>
            <a:pPr lvl="1"/>
            <a:r>
              <a:rPr lang="en-US" dirty="0"/>
              <a:t>How will you measure it </a:t>
            </a:r>
          </a:p>
          <a:p>
            <a:r>
              <a:rPr lang="en-US" dirty="0"/>
              <a:t>Budget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32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8840-24BA-4A48-B198-B4FAD7EF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Important Things We’re Not Doing Yet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11EDC-85ED-6448-B70A-CA91A7986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CEO Owns – this is a focus topic </a:t>
            </a:r>
          </a:p>
          <a:p>
            <a:r>
              <a:rPr lang="en-US" dirty="0"/>
              <a:t>What projects would you do if you had the cash? </a:t>
            </a:r>
          </a:p>
          <a:p>
            <a:r>
              <a:rPr lang="en-US" dirty="0"/>
              <a:t>How much free cash do you need to create to deliver those projects? </a:t>
            </a:r>
          </a:p>
          <a:p>
            <a:pPr lvl="1"/>
            <a:r>
              <a:rPr lang="en-US" dirty="0"/>
              <a:t>Estimate the free cash + time </a:t>
            </a:r>
          </a:p>
          <a:p>
            <a:pPr lvl="1"/>
            <a:r>
              <a:rPr lang="en-US" dirty="0"/>
              <a:t>Drop these projects into that specific quarter </a:t>
            </a:r>
          </a:p>
          <a:p>
            <a:r>
              <a:rPr lang="en-US" dirty="0"/>
              <a:t>Budget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2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Road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#GiveFirst – you have complimentary skills around you</a:t>
            </a:r>
          </a:p>
          <a:p>
            <a:r>
              <a:rPr lang="en-US" dirty="0"/>
              <a:t>Don’t Ramble </a:t>
            </a:r>
            <a:r>
              <a:rPr lang="mr-IN" dirty="0"/>
              <a:t>–</a:t>
            </a:r>
            <a:r>
              <a:rPr lang="en-US" dirty="0"/>
              <a:t> I’ll interrupt </a:t>
            </a:r>
          </a:p>
          <a:p>
            <a:r>
              <a:rPr lang="en-US" dirty="0"/>
              <a:t>Network </a:t>
            </a:r>
            <a:r>
              <a:rPr lang="mr-IN" dirty="0"/>
              <a:t>–</a:t>
            </a:r>
            <a:r>
              <a:rPr lang="en-US" dirty="0"/>
              <a:t> you need to build you network for the future starting today  </a:t>
            </a:r>
          </a:p>
          <a:p>
            <a:r>
              <a:rPr lang="en-US" dirty="0"/>
              <a:t>Ask questions as we go</a:t>
            </a:r>
          </a:p>
        </p:txBody>
      </p:sp>
    </p:spTree>
    <p:extLst>
      <p:ext uri="{BB962C8B-B14F-4D97-AF65-F5344CB8AC3E}">
        <p14:creationId xmlns:p14="http://schemas.microsoft.com/office/powerpoint/2010/main" val="5834306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A65C-FEDD-F143-B30D-ECE7D3FC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FC22-EFFF-314D-8A44-887B16616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plan reflects what you’re doing with or without a funding partner </a:t>
            </a:r>
          </a:p>
          <a:p>
            <a:r>
              <a:rPr lang="en-US" dirty="0"/>
              <a:t>Marketing and Sales inputs create your Forecast vs Actual </a:t>
            </a:r>
          </a:p>
          <a:p>
            <a:pPr lvl="1"/>
            <a:r>
              <a:rPr lang="en-US" dirty="0"/>
              <a:t>These Assumptions go into the model </a:t>
            </a:r>
          </a:p>
          <a:p>
            <a:r>
              <a:rPr lang="en-US" dirty="0"/>
              <a:t>Funding risk goes down with a plan that is already being executed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28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685E-EC3E-D443-AF0B-86FE290A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A387D-2F94-A948-9386-527A61538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filling you quarterly plan </a:t>
            </a:r>
          </a:p>
          <a:p>
            <a:pPr lvl="1"/>
            <a:r>
              <a:rPr lang="en-US" dirty="0"/>
              <a:t>New customer acquisitions goals </a:t>
            </a:r>
          </a:p>
          <a:p>
            <a:pPr lvl="1"/>
            <a:r>
              <a:rPr lang="en-US" dirty="0"/>
              <a:t>Revenue and profit targets </a:t>
            </a:r>
          </a:p>
          <a:p>
            <a:r>
              <a:rPr lang="en-US" dirty="0"/>
              <a:t>Investments </a:t>
            </a:r>
          </a:p>
          <a:p>
            <a:pPr lvl="1"/>
            <a:r>
              <a:rPr lang="en-US" dirty="0"/>
              <a:t>Place new projects or people in a future quarter based on your best estimate </a:t>
            </a:r>
          </a:p>
          <a:p>
            <a:r>
              <a:rPr lang="en-US" dirty="0"/>
              <a:t>Aspirations – as long as they are in future quarters </a:t>
            </a:r>
          </a:p>
          <a:p>
            <a:r>
              <a:rPr lang="en-US" dirty="0"/>
              <a:t>Rule of 40 - 20% growth + 20% Profit </a:t>
            </a:r>
          </a:p>
        </p:txBody>
      </p:sp>
    </p:spTree>
    <p:extLst>
      <p:ext uri="{BB962C8B-B14F-4D97-AF65-F5344CB8AC3E}">
        <p14:creationId xmlns:p14="http://schemas.microsoft.com/office/powerpoint/2010/main" val="1707172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5E0F-4CDB-AF49-A202-74917640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Page Business Plan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D7D9C-53F0-8145-A708-2FFD9B744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 Format </a:t>
            </a:r>
          </a:p>
        </p:txBody>
      </p:sp>
    </p:spTree>
    <p:extLst>
      <p:ext uri="{BB962C8B-B14F-4D97-AF65-F5344CB8AC3E}">
        <p14:creationId xmlns:p14="http://schemas.microsoft.com/office/powerpoint/2010/main" val="713372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1" y="2709925"/>
            <a:ext cx="8520599" cy="84180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Break</a:t>
            </a:r>
            <a:endParaRPr lang="en" dirty="0"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1837351" y="3439500"/>
            <a:ext cx="5469299" cy="4839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28064360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6A82-846C-084F-8811-79045DCC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A9BB-6BFC-9E4A-9A1A-354F74E4C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need? </a:t>
            </a:r>
          </a:p>
          <a:p>
            <a:r>
              <a:rPr lang="en-US" dirty="0"/>
              <a:t>Sales Plan </a:t>
            </a:r>
          </a:p>
          <a:p>
            <a:pPr lvl="1"/>
            <a:r>
              <a:rPr lang="en-US" dirty="0"/>
              <a:t>Hiring &amp; Staffing Plan </a:t>
            </a:r>
          </a:p>
          <a:p>
            <a:pPr lvl="1"/>
            <a:r>
              <a:rPr lang="en-US" dirty="0"/>
              <a:t>Sales Process </a:t>
            </a:r>
          </a:p>
          <a:p>
            <a:r>
              <a:rPr lang="en-US" dirty="0"/>
              <a:t>Financial Modeling </a:t>
            </a:r>
          </a:p>
        </p:txBody>
      </p:sp>
    </p:spTree>
    <p:extLst>
      <p:ext uri="{BB962C8B-B14F-4D97-AF65-F5344CB8AC3E}">
        <p14:creationId xmlns:p14="http://schemas.microsoft.com/office/powerpoint/2010/main" val="26182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71CA-DB21-CF4F-934D-AAC131AE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yourself &amp; Q&amp;A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FCE60-5D49-5C4F-8E27-A0BE1BEDB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breaks, we’ll pause for Q&amp;A</a:t>
            </a:r>
          </a:p>
          <a:p>
            <a:r>
              <a:rPr lang="en-US" dirty="0"/>
              <a:t>Ask questions as we go! </a:t>
            </a:r>
          </a:p>
          <a:p>
            <a:r>
              <a:rPr lang="en-US" dirty="0"/>
              <a:t>Introduce your company </a:t>
            </a:r>
          </a:p>
          <a:p>
            <a:r>
              <a:rPr lang="en-US" dirty="0"/>
              <a:t>Follow the prompt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1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FBDF-9EF5-164C-A9BE-3EBE21E4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Plan Requires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72E4-74D7-5346-9C73-4994FF366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Tracked over time </a:t>
            </a:r>
          </a:p>
          <a:p>
            <a:r>
              <a:rPr lang="en-US" dirty="0"/>
              <a:t>Marketing Spend to ROI in Days </a:t>
            </a:r>
          </a:p>
          <a:p>
            <a:r>
              <a:rPr lang="en-US" dirty="0"/>
              <a:t>All of these factors are inputs into your financial model </a:t>
            </a:r>
          </a:p>
          <a:p>
            <a:r>
              <a:rPr lang="en-US" dirty="0"/>
              <a:t>Need to show incremental growth without (prior to) additional funding </a:t>
            </a:r>
          </a:p>
          <a:p>
            <a:r>
              <a:rPr lang="en-US" dirty="0"/>
              <a:t>Funding escalates plan </a:t>
            </a:r>
          </a:p>
        </p:txBody>
      </p:sp>
    </p:spTree>
    <p:extLst>
      <p:ext uri="{BB962C8B-B14F-4D97-AF65-F5344CB8AC3E}">
        <p14:creationId xmlns:p14="http://schemas.microsoft.com/office/powerpoint/2010/main" val="64506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621E-812D-8945-8E7E-FE6DB831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Ready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19F6-E210-0144-8FA9-08155E010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Predictable Revenue</a:t>
            </a:r>
          </a:p>
          <a:p>
            <a:r>
              <a:rPr lang="en-US" dirty="0"/>
              <a:t>Gross Margin </a:t>
            </a:r>
          </a:p>
          <a:p>
            <a:r>
              <a:rPr lang="en-US" dirty="0"/>
              <a:t>Cost of Sale </a:t>
            </a:r>
          </a:p>
          <a:p>
            <a:pPr lvl="1"/>
            <a:r>
              <a:rPr lang="en-US" dirty="0"/>
              <a:t>Marketing Efficiency </a:t>
            </a:r>
          </a:p>
          <a:p>
            <a:pPr lvl="1"/>
            <a:r>
              <a:rPr lang="en-US" dirty="0"/>
              <a:t>Sales Efficiency</a:t>
            </a:r>
          </a:p>
          <a:p>
            <a:r>
              <a:rPr lang="en-US" dirty="0"/>
              <a:t>Other variable to drive free cash is Pricing  </a:t>
            </a:r>
          </a:p>
        </p:txBody>
      </p:sp>
    </p:spTree>
    <p:extLst>
      <p:ext uri="{BB962C8B-B14F-4D97-AF65-F5344CB8AC3E}">
        <p14:creationId xmlns:p14="http://schemas.microsoft.com/office/powerpoint/2010/main" val="276366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6F3-7323-6E45-A838-9D7087BA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Review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10EB4-A884-F847-BF4B-9139895F3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664"/>
      </p:ext>
    </p:extLst>
  </p:cSld>
  <p:clrMapOvr>
    <a:masterClrMapping/>
  </p:clrMapOvr>
</p:sld>
</file>

<file path=ppt/theme/theme1.xml><?xml version="1.0" encoding="utf-8"?>
<a:theme xmlns:a="http://schemas.openxmlformats.org/drawingml/2006/main" name="Perspectiv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.02.25 TS Customer Develpment" id="{9D442F5D-47AD-0D4E-9BA3-BAF67BEDA4B5}" vid="{0D1786AC-5242-444F-A448-16045AAC30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2016.02.25 TS Customer Develpment</Template>
  <TotalTime>42837</TotalTime>
  <Words>1365</Words>
  <Application>Microsoft Macintosh PowerPoint</Application>
  <PresentationFormat>On-screen Show (4:3)</PresentationFormat>
  <Paragraphs>347</Paragraphs>
  <Slides>54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Century Gothic</vt:lpstr>
      <vt:lpstr>Source Code Pro</vt:lpstr>
      <vt:lpstr>Wingdings 2</vt:lpstr>
      <vt:lpstr>Perspective</vt:lpstr>
      <vt:lpstr>OHUB NOLA – Funding Ready  </vt:lpstr>
      <vt:lpstr>Resources</vt:lpstr>
      <vt:lpstr>Program Outcomes </vt:lpstr>
      <vt:lpstr>About Dave </vt:lpstr>
      <vt:lpstr>Rules of the Road </vt:lpstr>
      <vt:lpstr>Introduce yourself &amp; Q&amp;A </vt:lpstr>
      <vt:lpstr>Growth Plan Requires Data </vt:lpstr>
      <vt:lpstr>Funding Ready </vt:lpstr>
      <vt:lpstr>Website Review </vt:lpstr>
      <vt:lpstr>Website Reviews  </vt:lpstr>
      <vt:lpstr>Web Report Details </vt:lpstr>
      <vt:lpstr>Marketing Plan </vt:lpstr>
      <vt:lpstr>Marketing Overview </vt:lpstr>
      <vt:lpstr>Value Propositions</vt:lpstr>
      <vt:lpstr>Positioning </vt:lpstr>
      <vt:lpstr>Value Proposition Uses </vt:lpstr>
      <vt:lpstr>Don’t Bury the Lead </vt:lpstr>
      <vt:lpstr>Workshop </vt:lpstr>
      <vt:lpstr>Marketing – Finding the right customers </vt:lpstr>
      <vt:lpstr>Marketing – Finding Customers  </vt:lpstr>
      <vt:lpstr>Key Metric Terms</vt:lpstr>
      <vt:lpstr>Exercise </vt:lpstr>
      <vt:lpstr>PowerPoint Presentation</vt:lpstr>
      <vt:lpstr>Marketing Channels </vt:lpstr>
      <vt:lpstr>Marketing Qualified Leads </vt:lpstr>
      <vt:lpstr>Sales Qualified Leads </vt:lpstr>
      <vt:lpstr>Time to Close </vt:lpstr>
      <vt:lpstr>Tracking</vt:lpstr>
      <vt:lpstr>Monthly Budget </vt:lpstr>
      <vt:lpstr>Sales – capturing value created   </vt:lpstr>
      <vt:lpstr>How will they buy? </vt:lpstr>
      <vt:lpstr>Sales Model Hypothesis </vt:lpstr>
      <vt:lpstr>Sales </vt:lpstr>
      <vt:lpstr>Business Development </vt:lpstr>
      <vt:lpstr>Business Development </vt:lpstr>
      <vt:lpstr>Business Development </vt:lpstr>
      <vt:lpstr>Dave’s Madlibs Pitch </vt:lpstr>
      <vt:lpstr>Break</vt:lpstr>
      <vt:lpstr>Company Road Map</vt:lpstr>
      <vt:lpstr>Company Roadmap </vt:lpstr>
      <vt:lpstr>PowerPoint Presentation</vt:lpstr>
      <vt:lpstr>PowerPoint Presentation</vt:lpstr>
      <vt:lpstr>Quarterly Board Milestones </vt:lpstr>
      <vt:lpstr>Customer Acquisition </vt:lpstr>
      <vt:lpstr>Revenue </vt:lpstr>
      <vt:lpstr>Product/Service</vt:lpstr>
      <vt:lpstr>People </vt:lpstr>
      <vt:lpstr>Ops </vt:lpstr>
      <vt:lpstr>Important Things We’re Not Doing Yet </vt:lpstr>
      <vt:lpstr>Fundraising Plan </vt:lpstr>
      <vt:lpstr>Workshop </vt:lpstr>
      <vt:lpstr>One Page Business Plan Review </vt:lpstr>
      <vt:lpstr>Break</vt:lpstr>
      <vt:lpstr>Survey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Development</dc:title>
  <dc:creator>Dave Parker</dc:creator>
  <cp:lastModifiedBy>Dave Parker</cp:lastModifiedBy>
  <cp:revision>249</cp:revision>
  <cp:lastPrinted>2019-09-21T04:48:13Z</cp:lastPrinted>
  <dcterms:created xsi:type="dcterms:W3CDTF">2017-04-06T18:35:45Z</dcterms:created>
  <dcterms:modified xsi:type="dcterms:W3CDTF">2019-12-06T14:13:47Z</dcterms:modified>
</cp:coreProperties>
</file>