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notesMasterIdLst>
    <p:notesMasterId r:id="rId48"/>
  </p:notesMasterIdLst>
  <p:sldIdLst>
    <p:sldId id="603" r:id="rId2"/>
    <p:sldId id="388" r:id="rId3"/>
    <p:sldId id="782" r:id="rId4"/>
    <p:sldId id="785" r:id="rId5"/>
    <p:sldId id="786" r:id="rId6"/>
    <p:sldId id="787" r:id="rId7"/>
    <p:sldId id="797" r:id="rId8"/>
    <p:sldId id="789" r:id="rId9"/>
    <p:sldId id="834" r:id="rId10"/>
    <p:sldId id="835" r:id="rId11"/>
    <p:sldId id="790" r:id="rId12"/>
    <p:sldId id="816" r:id="rId13"/>
    <p:sldId id="824" r:id="rId14"/>
    <p:sldId id="791" r:id="rId15"/>
    <p:sldId id="800" r:id="rId16"/>
    <p:sldId id="798" r:id="rId17"/>
    <p:sldId id="799" r:id="rId18"/>
    <p:sldId id="825" r:id="rId19"/>
    <p:sldId id="804" r:id="rId20"/>
    <p:sldId id="817" r:id="rId21"/>
    <p:sldId id="788" r:id="rId22"/>
    <p:sldId id="803" r:id="rId23"/>
    <p:sldId id="802" r:id="rId24"/>
    <p:sldId id="826" r:id="rId25"/>
    <p:sldId id="805" r:id="rId26"/>
    <p:sldId id="827" r:id="rId27"/>
    <p:sldId id="806" r:id="rId28"/>
    <p:sldId id="832" r:id="rId29"/>
    <p:sldId id="818" r:id="rId30"/>
    <p:sldId id="821" r:id="rId31"/>
    <p:sldId id="822" r:id="rId32"/>
    <p:sldId id="828" r:id="rId33"/>
    <p:sldId id="807" r:id="rId34"/>
    <p:sldId id="811" r:id="rId35"/>
    <p:sldId id="812" r:id="rId36"/>
    <p:sldId id="813" r:id="rId37"/>
    <p:sldId id="819" r:id="rId38"/>
    <p:sldId id="830" r:id="rId39"/>
    <p:sldId id="809" r:id="rId40"/>
    <p:sldId id="829" r:id="rId41"/>
    <p:sldId id="808" r:id="rId42"/>
    <p:sldId id="814" r:id="rId43"/>
    <p:sldId id="815" r:id="rId44"/>
    <p:sldId id="833" r:id="rId45"/>
    <p:sldId id="831" r:id="rId46"/>
    <p:sldId id="690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 Parker" initials="D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67" autoAdjust="0"/>
    <p:restoredTop sz="86096" autoAdjust="0"/>
  </p:normalViewPr>
  <p:slideViewPr>
    <p:cSldViewPr showGuides="1">
      <p:cViewPr varScale="1">
        <p:scale>
          <a:sx n="101" d="100"/>
          <a:sy n="101" d="100"/>
        </p:scale>
        <p:origin x="1256" y="19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-6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3B09A-7A50-DF41-A1FB-D3E6B1873225}" type="doc">
      <dgm:prSet loTypeId="urn:microsoft.com/office/officeart/2005/8/layout/h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6EFA0B-754E-B349-967A-B111DDB2FA7D}">
      <dgm:prSet phldrT="[Text]"/>
      <dgm:spPr/>
      <dgm:t>
        <a:bodyPr/>
        <a:lstStyle/>
        <a:p>
          <a:r>
            <a:rPr lang="en-US" dirty="0"/>
            <a:t>Q1</a:t>
          </a:r>
        </a:p>
      </dgm:t>
    </dgm:pt>
    <dgm:pt modelId="{A675B2F2-A536-AE4A-BB58-AED28B87C42A}" type="parTrans" cxnId="{9C1AD29D-3D8C-D140-AF6D-704B59842385}">
      <dgm:prSet/>
      <dgm:spPr/>
      <dgm:t>
        <a:bodyPr/>
        <a:lstStyle/>
        <a:p>
          <a:endParaRPr lang="en-US"/>
        </a:p>
      </dgm:t>
    </dgm:pt>
    <dgm:pt modelId="{2B56FF49-1ED7-5749-859B-7F1AA3ECAC3F}" type="sibTrans" cxnId="{9C1AD29D-3D8C-D140-AF6D-704B59842385}">
      <dgm:prSet/>
      <dgm:spPr/>
      <dgm:t>
        <a:bodyPr/>
        <a:lstStyle/>
        <a:p>
          <a:endParaRPr lang="en-US"/>
        </a:p>
      </dgm:t>
    </dgm:pt>
    <dgm:pt modelId="{B9D8374E-9260-5345-9450-71426ACB406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Revenue</a:t>
          </a:r>
        </a:p>
      </dgm:t>
    </dgm:pt>
    <dgm:pt modelId="{C9EF1560-80E3-0549-B251-2CFF0B65B68C}" type="parTrans" cxnId="{A91ED639-A316-2540-A293-300ECE28B75E}">
      <dgm:prSet/>
      <dgm:spPr/>
      <dgm:t>
        <a:bodyPr/>
        <a:lstStyle/>
        <a:p>
          <a:endParaRPr lang="en-US"/>
        </a:p>
      </dgm:t>
    </dgm:pt>
    <dgm:pt modelId="{C69732E4-6CCA-F045-BBA1-A566E0E9BAAF}" type="sibTrans" cxnId="{A91ED639-A316-2540-A293-300ECE28B75E}">
      <dgm:prSet/>
      <dgm:spPr/>
      <dgm:t>
        <a:bodyPr/>
        <a:lstStyle/>
        <a:p>
          <a:endParaRPr lang="en-US"/>
        </a:p>
      </dgm:t>
    </dgm:pt>
    <dgm:pt modelId="{0CD78EFD-1235-4344-944F-69FA9484147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Product or Service</a:t>
          </a:r>
        </a:p>
      </dgm:t>
    </dgm:pt>
    <dgm:pt modelId="{A75BF7FE-4540-4445-ABA9-FA426CF7209A}" type="parTrans" cxnId="{279032FA-CDD1-0040-BFB9-0103920F73CB}">
      <dgm:prSet/>
      <dgm:spPr/>
      <dgm:t>
        <a:bodyPr/>
        <a:lstStyle/>
        <a:p>
          <a:endParaRPr lang="en-US"/>
        </a:p>
      </dgm:t>
    </dgm:pt>
    <dgm:pt modelId="{C707463B-D6FD-2340-B9E3-3A2D3EEAB3D2}" type="sibTrans" cxnId="{279032FA-CDD1-0040-BFB9-0103920F73CB}">
      <dgm:prSet/>
      <dgm:spPr/>
      <dgm:t>
        <a:bodyPr/>
        <a:lstStyle/>
        <a:p>
          <a:endParaRPr lang="en-US"/>
        </a:p>
      </dgm:t>
    </dgm:pt>
    <dgm:pt modelId="{8C89A3C2-77A4-E94C-988B-F312B64A467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People</a:t>
          </a:r>
        </a:p>
      </dgm:t>
    </dgm:pt>
    <dgm:pt modelId="{9206DE36-8FA2-F949-99B3-4AB5CF5C2DB2}" type="parTrans" cxnId="{9E04BA56-FB4B-1B4F-A187-FE08C9187531}">
      <dgm:prSet/>
      <dgm:spPr/>
      <dgm:t>
        <a:bodyPr/>
        <a:lstStyle/>
        <a:p>
          <a:endParaRPr lang="en-US"/>
        </a:p>
      </dgm:t>
    </dgm:pt>
    <dgm:pt modelId="{7BD3FA9F-363C-9A43-9E15-76DD9D3231EF}" type="sibTrans" cxnId="{9E04BA56-FB4B-1B4F-A187-FE08C9187531}">
      <dgm:prSet/>
      <dgm:spPr/>
      <dgm:t>
        <a:bodyPr/>
        <a:lstStyle/>
        <a:p>
          <a:endParaRPr lang="en-US"/>
        </a:p>
      </dgm:t>
    </dgm:pt>
    <dgm:pt modelId="{5824404A-75A3-3E45-8B21-AB06A200343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Customer Acquisition</a:t>
          </a:r>
        </a:p>
      </dgm:t>
    </dgm:pt>
    <dgm:pt modelId="{BDBEEA1F-4D7C-1745-B954-31E1093D8408}" type="sibTrans" cxnId="{EA6B3FDE-61D3-EF44-88A9-C71C2407B3D2}">
      <dgm:prSet/>
      <dgm:spPr/>
      <dgm:t>
        <a:bodyPr/>
        <a:lstStyle/>
        <a:p>
          <a:endParaRPr lang="en-US"/>
        </a:p>
      </dgm:t>
    </dgm:pt>
    <dgm:pt modelId="{4E720C2B-D52B-1846-81E8-F59451655E81}" type="parTrans" cxnId="{EA6B3FDE-61D3-EF44-88A9-C71C2407B3D2}">
      <dgm:prSet/>
      <dgm:spPr/>
      <dgm:t>
        <a:bodyPr/>
        <a:lstStyle/>
        <a:p>
          <a:endParaRPr lang="en-US"/>
        </a:p>
      </dgm:t>
    </dgm:pt>
    <dgm:pt modelId="{DF5AC535-703B-EE46-95E8-29E3FDDDBF4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Ops</a:t>
          </a:r>
        </a:p>
      </dgm:t>
    </dgm:pt>
    <dgm:pt modelId="{FC401C6C-7BA9-1C4D-B9B6-B32C2E372114}" type="parTrans" cxnId="{1C695A0F-29CE-FB4F-ACEC-8A8D46CF8FA9}">
      <dgm:prSet/>
      <dgm:spPr/>
    </dgm:pt>
    <dgm:pt modelId="{09A0658C-AB74-8348-8E54-514EA0662B1A}" type="sibTrans" cxnId="{1C695A0F-29CE-FB4F-ACEC-8A8D46CF8FA9}">
      <dgm:prSet/>
      <dgm:spPr/>
    </dgm:pt>
    <dgm:pt modelId="{8275F694-C02F-DB44-BA8F-6581381BE4F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Important Things We're Not Doing Yet</a:t>
          </a:r>
        </a:p>
      </dgm:t>
    </dgm:pt>
    <dgm:pt modelId="{295D4DF8-3E6B-8445-B9DC-4C082A5B1505}" type="parTrans" cxnId="{E398EC09-DD52-734D-A3DE-615D26B9A61F}">
      <dgm:prSet/>
      <dgm:spPr/>
    </dgm:pt>
    <dgm:pt modelId="{0B071F69-C319-434C-B9E7-7F5CD789C5A3}" type="sibTrans" cxnId="{E398EC09-DD52-734D-A3DE-615D26B9A61F}">
      <dgm:prSet/>
      <dgm:spPr/>
    </dgm:pt>
    <dgm:pt modelId="{4574E8FA-9478-104B-9D44-3B569C7C12C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Owner for each </a:t>
          </a:r>
        </a:p>
      </dgm:t>
    </dgm:pt>
    <dgm:pt modelId="{7C3753AF-E430-574C-A7A6-BF06BEED953A}" type="parTrans" cxnId="{1975A73C-4CA7-DB4B-8871-9368426B5C51}">
      <dgm:prSet/>
      <dgm:spPr/>
    </dgm:pt>
    <dgm:pt modelId="{43328CB6-6992-0944-9410-8E27B4EB6DFC}" type="sibTrans" cxnId="{1975A73C-4CA7-DB4B-8871-9368426B5C51}">
      <dgm:prSet/>
      <dgm:spPr/>
    </dgm:pt>
    <dgm:pt modelId="{DD341742-6945-3345-8AB2-75818EF57B1A}" type="pres">
      <dgm:prSet presAssocID="{A143B09A-7A50-DF41-A1FB-D3E6B1873225}" presName="linearFlow" presStyleCnt="0">
        <dgm:presLayoutVars>
          <dgm:dir/>
          <dgm:animLvl val="lvl"/>
          <dgm:resizeHandles/>
        </dgm:presLayoutVars>
      </dgm:prSet>
      <dgm:spPr/>
    </dgm:pt>
    <dgm:pt modelId="{1DCB9D99-2434-0B4C-A9EF-0E0BAD2B27D8}" type="pres">
      <dgm:prSet presAssocID="{C26EFA0B-754E-B349-967A-B111DDB2FA7D}" presName="compositeNode" presStyleCnt="0">
        <dgm:presLayoutVars>
          <dgm:bulletEnabled val="1"/>
        </dgm:presLayoutVars>
      </dgm:prSet>
      <dgm:spPr/>
    </dgm:pt>
    <dgm:pt modelId="{BDF249E0-6E37-7142-B78A-B95B67041EBA}" type="pres">
      <dgm:prSet presAssocID="{C26EFA0B-754E-B349-967A-B111DDB2FA7D}" presName="image" presStyleLbl="fgImgPlace1" presStyleIdx="0" presStyleCnt="1"/>
      <dgm:spPr/>
    </dgm:pt>
    <dgm:pt modelId="{6BAFA80A-2574-3A42-A928-C18DAF95F8F8}" type="pres">
      <dgm:prSet presAssocID="{C26EFA0B-754E-B349-967A-B111DDB2FA7D}" presName="childNode" presStyleLbl="node1" presStyleIdx="0" presStyleCnt="1">
        <dgm:presLayoutVars>
          <dgm:bulletEnabled val="1"/>
        </dgm:presLayoutVars>
      </dgm:prSet>
      <dgm:spPr/>
    </dgm:pt>
    <dgm:pt modelId="{39F581FE-1F47-974A-9485-81636939235F}" type="pres">
      <dgm:prSet presAssocID="{C26EFA0B-754E-B349-967A-B111DDB2FA7D}" presName="parentNode" presStyleLbl="revTx" presStyleIdx="0" presStyleCnt="1" custScaleY="228298" custLinFactNeighborX="-6118" custLinFactNeighborY="258">
        <dgm:presLayoutVars>
          <dgm:chMax val="0"/>
          <dgm:bulletEnabled val="1"/>
        </dgm:presLayoutVars>
      </dgm:prSet>
      <dgm:spPr/>
    </dgm:pt>
  </dgm:ptLst>
  <dgm:cxnLst>
    <dgm:cxn modelId="{E398EC09-DD52-734D-A3DE-615D26B9A61F}" srcId="{C26EFA0B-754E-B349-967A-B111DDB2FA7D}" destId="{8275F694-C02F-DB44-BA8F-6581381BE4FC}" srcOrd="5" destOrd="0" parTransId="{295D4DF8-3E6B-8445-B9DC-4C082A5B1505}" sibTransId="{0B071F69-C319-434C-B9E7-7F5CD789C5A3}"/>
    <dgm:cxn modelId="{6AACBF0E-ACBA-B748-9900-487ADC5C25D1}" type="presOf" srcId="{C26EFA0B-754E-B349-967A-B111DDB2FA7D}" destId="{39F581FE-1F47-974A-9485-81636939235F}" srcOrd="0" destOrd="0" presId="urn:microsoft.com/office/officeart/2005/8/layout/hList2"/>
    <dgm:cxn modelId="{1C695A0F-29CE-FB4F-ACEC-8A8D46CF8FA9}" srcId="{C26EFA0B-754E-B349-967A-B111DDB2FA7D}" destId="{DF5AC535-703B-EE46-95E8-29E3FDDDBF4F}" srcOrd="4" destOrd="0" parTransId="{FC401C6C-7BA9-1C4D-B9B6-B32C2E372114}" sibTransId="{09A0658C-AB74-8348-8E54-514EA0662B1A}"/>
    <dgm:cxn modelId="{A91ED639-A316-2540-A293-300ECE28B75E}" srcId="{C26EFA0B-754E-B349-967A-B111DDB2FA7D}" destId="{B9D8374E-9260-5345-9450-71426ACB406D}" srcOrd="1" destOrd="0" parTransId="{C9EF1560-80E3-0549-B251-2CFF0B65B68C}" sibTransId="{C69732E4-6CCA-F045-BBA1-A566E0E9BAAF}"/>
    <dgm:cxn modelId="{1975A73C-4CA7-DB4B-8871-9368426B5C51}" srcId="{C26EFA0B-754E-B349-967A-B111DDB2FA7D}" destId="{4574E8FA-9478-104B-9D44-3B569C7C12CD}" srcOrd="6" destOrd="0" parTransId="{7C3753AF-E430-574C-A7A6-BF06BEED953A}" sibTransId="{43328CB6-6992-0944-9410-8E27B4EB6DFC}"/>
    <dgm:cxn modelId="{711BB247-834E-A949-8144-241856536966}" type="presOf" srcId="{8C89A3C2-77A4-E94C-988B-F312B64A4678}" destId="{6BAFA80A-2574-3A42-A928-C18DAF95F8F8}" srcOrd="0" destOrd="3" presId="urn:microsoft.com/office/officeart/2005/8/layout/hList2"/>
    <dgm:cxn modelId="{9E04BA56-FB4B-1B4F-A187-FE08C9187531}" srcId="{C26EFA0B-754E-B349-967A-B111DDB2FA7D}" destId="{8C89A3C2-77A4-E94C-988B-F312B64A4678}" srcOrd="3" destOrd="0" parTransId="{9206DE36-8FA2-F949-99B3-4AB5CF5C2DB2}" sibTransId="{7BD3FA9F-363C-9A43-9E15-76DD9D3231EF}"/>
    <dgm:cxn modelId="{D3BE4C84-0584-F140-BFB9-EED4B14260EF}" type="presOf" srcId="{8275F694-C02F-DB44-BA8F-6581381BE4FC}" destId="{6BAFA80A-2574-3A42-A928-C18DAF95F8F8}" srcOrd="0" destOrd="5" presId="urn:microsoft.com/office/officeart/2005/8/layout/hList2"/>
    <dgm:cxn modelId="{9C1AD29D-3D8C-D140-AF6D-704B59842385}" srcId="{A143B09A-7A50-DF41-A1FB-D3E6B1873225}" destId="{C26EFA0B-754E-B349-967A-B111DDB2FA7D}" srcOrd="0" destOrd="0" parTransId="{A675B2F2-A536-AE4A-BB58-AED28B87C42A}" sibTransId="{2B56FF49-1ED7-5749-859B-7F1AA3ECAC3F}"/>
    <dgm:cxn modelId="{6928EAB3-43B8-4642-8644-48078F94EFBD}" type="presOf" srcId="{4574E8FA-9478-104B-9D44-3B569C7C12CD}" destId="{6BAFA80A-2574-3A42-A928-C18DAF95F8F8}" srcOrd="0" destOrd="6" presId="urn:microsoft.com/office/officeart/2005/8/layout/hList2"/>
    <dgm:cxn modelId="{C41248B5-E3FF-FE41-864F-406D70C0EF59}" type="presOf" srcId="{DF5AC535-703B-EE46-95E8-29E3FDDDBF4F}" destId="{6BAFA80A-2574-3A42-A928-C18DAF95F8F8}" srcOrd="0" destOrd="4" presId="urn:microsoft.com/office/officeart/2005/8/layout/hList2"/>
    <dgm:cxn modelId="{C886A6BC-52C4-8347-A541-0FE2161C93B3}" type="presOf" srcId="{A143B09A-7A50-DF41-A1FB-D3E6B1873225}" destId="{DD341742-6945-3345-8AB2-75818EF57B1A}" srcOrd="0" destOrd="0" presId="urn:microsoft.com/office/officeart/2005/8/layout/hList2"/>
    <dgm:cxn modelId="{22DE66D1-C8FE-A64C-A10A-4803E3B0991A}" type="presOf" srcId="{5824404A-75A3-3E45-8B21-AB06A200343E}" destId="{6BAFA80A-2574-3A42-A928-C18DAF95F8F8}" srcOrd="0" destOrd="0" presId="urn:microsoft.com/office/officeart/2005/8/layout/hList2"/>
    <dgm:cxn modelId="{EA6B3FDE-61D3-EF44-88A9-C71C2407B3D2}" srcId="{C26EFA0B-754E-B349-967A-B111DDB2FA7D}" destId="{5824404A-75A3-3E45-8B21-AB06A200343E}" srcOrd="0" destOrd="0" parTransId="{4E720C2B-D52B-1846-81E8-F59451655E81}" sibTransId="{BDBEEA1F-4D7C-1745-B954-31E1093D8408}"/>
    <dgm:cxn modelId="{AC2DE2E3-019F-EB43-9071-673597C2883E}" type="presOf" srcId="{0CD78EFD-1235-4344-944F-69FA94841479}" destId="{6BAFA80A-2574-3A42-A928-C18DAF95F8F8}" srcOrd="0" destOrd="2" presId="urn:microsoft.com/office/officeart/2005/8/layout/hList2"/>
    <dgm:cxn modelId="{DD2156EA-DB61-A040-834A-4308A4563914}" type="presOf" srcId="{B9D8374E-9260-5345-9450-71426ACB406D}" destId="{6BAFA80A-2574-3A42-A928-C18DAF95F8F8}" srcOrd="0" destOrd="1" presId="urn:microsoft.com/office/officeart/2005/8/layout/hList2"/>
    <dgm:cxn modelId="{279032FA-CDD1-0040-BFB9-0103920F73CB}" srcId="{C26EFA0B-754E-B349-967A-B111DDB2FA7D}" destId="{0CD78EFD-1235-4344-944F-69FA94841479}" srcOrd="2" destOrd="0" parTransId="{A75BF7FE-4540-4445-ABA9-FA426CF7209A}" sibTransId="{C707463B-D6FD-2340-B9E3-3A2D3EEAB3D2}"/>
    <dgm:cxn modelId="{AD1BA4FA-EE45-B349-9A71-90689406BF38}" type="presParOf" srcId="{DD341742-6945-3345-8AB2-75818EF57B1A}" destId="{1DCB9D99-2434-0B4C-A9EF-0E0BAD2B27D8}" srcOrd="0" destOrd="0" presId="urn:microsoft.com/office/officeart/2005/8/layout/hList2"/>
    <dgm:cxn modelId="{1CFCDF4C-3950-3E4E-8BCC-D6417B81DE37}" type="presParOf" srcId="{1DCB9D99-2434-0B4C-A9EF-0E0BAD2B27D8}" destId="{BDF249E0-6E37-7142-B78A-B95B67041EBA}" srcOrd="0" destOrd="0" presId="urn:microsoft.com/office/officeart/2005/8/layout/hList2"/>
    <dgm:cxn modelId="{76B857F8-18F4-9741-8480-B0A898D0F4B6}" type="presParOf" srcId="{1DCB9D99-2434-0B4C-A9EF-0E0BAD2B27D8}" destId="{6BAFA80A-2574-3A42-A928-C18DAF95F8F8}" srcOrd="1" destOrd="0" presId="urn:microsoft.com/office/officeart/2005/8/layout/hList2"/>
    <dgm:cxn modelId="{1CB7B60F-DBEA-CB42-94BC-3BEA2DF9DA14}" type="presParOf" srcId="{1DCB9D99-2434-0B4C-A9EF-0E0BAD2B27D8}" destId="{39F581FE-1F47-974A-9485-81636939235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581FE-1F47-974A-9485-81636939235F}">
      <dsp:nvSpPr>
        <dsp:cNvPr id="0" name=""/>
        <dsp:cNvSpPr/>
      </dsp:nvSpPr>
      <dsp:spPr>
        <a:xfrm rot="16200000">
          <a:off x="-2503437" y="1532350"/>
          <a:ext cx="6535792" cy="60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4105" bIns="0" numCol="1" spcCol="1270" anchor="t" anchorCtr="0">
          <a:noAutofit/>
        </a:bodyPr>
        <a:lstStyle/>
        <a:p>
          <a:pPr marL="0" lvl="0" indent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Q1</a:t>
          </a:r>
        </a:p>
      </dsp:txBody>
      <dsp:txXfrm>
        <a:off x="-2503437" y="1532350"/>
        <a:ext cx="6535792" cy="605599"/>
      </dsp:txXfrm>
    </dsp:sp>
    <dsp:sp modelId="{6BAFA80A-2574-3A42-A928-C18DAF95F8F8}">
      <dsp:nvSpPr>
        <dsp:cNvPr id="0" name=""/>
        <dsp:cNvSpPr/>
      </dsp:nvSpPr>
      <dsp:spPr>
        <a:xfrm>
          <a:off x="1104309" y="403733"/>
          <a:ext cx="6007455" cy="2862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534105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Customer Acquisition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Revenue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Product or Service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People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Ops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Important Things We're Not Doing Yet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Owner for each </a:t>
          </a:r>
        </a:p>
      </dsp:txBody>
      <dsp:txXfrm>
        <a:off x="1104309" y="403733"/>
        <a:ext cx="6007455" cy="2862834"/>
      </dsp:txXfrm>
    </dsp:sp>
    <dsp:sp modelId="{BDF249E0-6E37-7142-B78A-B95B67041EBA}">
      <dsp:nvSpPr>
        <dsp:cNvPr id="0" name=""/>
        <dsp:cNvSpPr/>
      </dsp:nvSpPr>
      <dsp:spPr>
        <a:xfrm>
          <a:off x="498710" y="-395658"/>
          <a:ext cx="1211199" cy="121119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5F033-12CC-0041-B338-DFC99F975386}" type="datetimeFigureOut">
              <a:rPr lang="en-US" smtClean="0"/>
              <a:pPr/>
              <a:t>12/13/19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9E300-1398-D94A-950D-726A08D5E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7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9E300-1398-D94A-950D-726A08D5E62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6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9E300-1398-D94A-950D-726A08D5E62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4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501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9E300-1398-D94A-950D-726A08D5E62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2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0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20E0D-3B4E-3046-8168-55224F5D3FE2}" type="datetime1">
              <a:rPr lang="en-US"/>
              <a:pPr>
                <a:defRPr/>
              </a:pPr>
              <a:t>12/13/19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1C1CC-7989-F141-9D12-38F0C6EC6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02FD0-B422-F54F-AD6C-B1BBAC34CCA9}" type="datetime1">
              <a:rPr lang="en-US"/>
              <a:pPr>
                <a:defRPr/>
              </a:pPr>
              <a:t>12/13/19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F6FC-6F55-ED47-8F7A-597BC4831A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A650-03E6-694C-8562-86F651F29C10}" type="datetime1">
              <a:rPr lang="en-US"/>
              <a:pPr>
                <a:defRPr/>
              </a:pPr>
              <a:t>12/13/19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
             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33B47-F55B-7244-9CF4-E92B03D55A34}" type="datetime1">
              <a:rPr lang="en-US"/>
              <a:pPr>
                <a:defRPr/>
              </a:pPr>
              <a:t>12/13/19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
             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488B-ECE2-AE48-855A-10C308690999}" type="datetime1">
              <a:rPr lang="en-US"/>
              <a:pPr>
                <a:defRPr/>
              </a:pPr>
              <a:t>12/13/19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
             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DFEAB-65FD-0D43-A604-23F721FEBAA7}" type="datetime1">
              <a:rPr lang="en-US"/>
              <a:pPr>
                <a:defRPr/>
              </a:pPr>
              <a:t>12/13/19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47856-4017-914B-89F7-9823ECBED0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68FE5-8512-0F43-B0D5-BA308011EA81}" type="datetime1">
              <a:rPr lang="en-US"/>
              <a:pPr>
                <a:defRPr/>
              </a:pPr>
              <a:t>12/13/19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F660C-99EE-F24B-BEF3-F2C95BEB6A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1" y="2470233"/>
            <a:ext cx="8520599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837351" y="3443000"/>
            <a:ext cx="5469299" cy="64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 sz="1800">
                <a:solidFill>
                  <a:srgbClr val="D03226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76090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2017 DKParker, LLC</a:t>
            </a:r>
          </a:p>
        </p:txBody>
      </p:sp>
    </p:spTree>
    <p:extLst>
      <p:ext uri="{BB962C8B-B14F-4D97-AF65-F5344CB8AC3E}">
        <p14:creationId xmlns:p14="http://schemas.microsoft.com/office/powerpoint/2010/main" val="15853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2438400"/>
            <a:ext cx="7610475" cy="3670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E8BF5-222D-4717-8188-BDB1940FFDE9}" type="datetimeFigureOut">
              <a:rPr lang="en-US"/>
              <a:pPr>
                <a:defRPr/>
              </a:pPr>
              <a:t>12/13/19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6915-8361-904E-9B3E-3160769A1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7176E-27EE-564C-AFA6-AC8959097DB7}" type="datetime1">
              <a:rPr lang="en-US"/>
              <a:pPr>
                <a:defRPr/>
              </a:pPr>
              <a:t>12/13/19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Copyright DKParker, LLC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15013-C176-034C-BDE1-FDF3B05744AD}" type="datetime1">
              <a:rPr lang="en-US"/>
              <a:pPr>
                <a:defRPr/>
              </a:pPr>
              <a:t>12/13/19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2E82C-2C29-1346-BFD7-E4EC3DBC65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25652-9A2E-6E42-A3B1-BA84D84DFA74}" type="datetime1">
              <a:rPr lang="en-US"/>
              <a:pPr>
                <a:defRPr/>
              </a:pPr>
              <a:t>12/13/19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01BC5-92F3-1445-AA20-984E07FAE2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D66C1-23E3-594A-8498-B71C8106754B}" type="datetime1">
              <a:rPr lang="en-US"/>
              <a:pPr>
                <a:defRPr/>
              </a:pPr>
              <a:t>12/13/19</a:t>
            </a:fld>
            <a:endParaRPr lang="en-US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4F6B-B14E-E843-B533-FB4DEC7CC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46E1-994B-6E40-B442-1437B9A715AE}" type="datetime1">
              <a:rPr lang="en-US"/>
              <a:pPr>
                <a:defRPr/>
              </a:pPr>
              <a:t>12/13/19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108A-1829-5A4E-99B4-B753182AE7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8ABCA-8D25-D843-9300-401834D86454}" type="datetime1">
              <a:rPr lang="en-US"/>
              <a:pPr>
                <a:defRPr/>
              </a:pPr>
              <a:t>12/13/19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01D51-0B6A-A641-9CFD-7B222B639C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D1DC5-48F6-9944-A735-AE277ACA892B}" type="datetime1">
              <a:rPr lang="en-US"/>
              <a:pPr>
                <a:defRPr/>
              </a:pPr>
              <a:t>12/13/19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D2D0-6AE2-104E-A2E8-0B5FA187EF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2595563"/>
            <a:ext cx="76104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B9E2C7B2-F5A6-9240-9AFF-57634B53C664}" type="datetime1">
              <a:rPr lang="en-US"/>
              <a:pPr>
                <a:defRPr/>
              </a:pPr>
              <a:t>12/13/19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CD730EEA-7423-0C49-A44B-9545D99511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/>
          </a:p>
        </p:txBody>
      </p:sp>
      <p:pic>
        <p:nvPicPr>
          <p:cNvPr id="1033" name="Picture 8" descr="03-C.pn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695700" y="6183313"/>
            <a:ext cx="17526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0" y="6350000"/>
            <a:ext cx="90601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2"/>
                </a:solidFill>
              </a:rPr>
              <a:t>Copyright </a:t>
            </a:r>
          </a:p>
          <a:p>
            <a:pPr>
              <a:defRPr/>
            </a:pPr>
            <a:r>
              <a:rPr lang="en-US" sz="800" dirty="0">
                <a:solidFill>
                  <a:schemeClr val="bg2"/>
                </a:solidFill>
              </a:rPr>
              <a:t>DKParker, LLC </a:t>
            </a:r>
          </a:p>
          <a:p>
            <a:pPr>
              <a:defRPr/>
            </a:pPr>
            <a:r>
              <a:rPr lang="en-US" sz="800" dirty="0">
                <a:solidFill>
                  <a:schemeClr val="bg2"/>
                </a:solidFill>
              </a:rPr>
              <a:t>2019</a:t>
            </a:r>
          </a:p>
        </p:txBody>
      </p:sp>
      <p:pic>
        <p:nvPicPr>
          <p:cNvPr id="11" name="Picture 10" descr="A picture containing room&#10;&#10;Description automatically generated">
            <a:extLst>
              <a:ext uri="{FF2B5EF4-FFF2-40B4-BE49-F238E27FC236}">
                <a16:creationId xmlns:a16="http://schemas.microsoft.com/office/drawing/2014/main" id="{7E731187-08F0-FC44-8D24-DD70C7986596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5557409"/>
            <a:ext cx="1066800" cy="7163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1" fontAlgn="base" hangingPunct="1">
        <a:spcBef>
          <a:spcPts val="2000"/>
        </a:spcBef>
        <a:spcAft>
          <a:spcPct val="0"/>
        </a:spcAft>
        <a:buClr>
          <a:schemeClr val="accent1"/>
        </a:buClr>
        <a:buFont typeface="Wingdings 2" pitchFamily="-110" charset="2"/>
        <a:buChar char=""/>
        <a:defRPr sz="2000" kern="1200">
          <a:solidFill>
            <a:srgbClr val="595959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685800" indent="-336550" algn="l" rtl="0" eaLnBrk="1" fontAlgn="base" hangingPunct="1">
        <a:spcBef>
          <a:spcPts val="600"/>
        </a:spcBef>
        <a:spcAft>
          <a:spcPct val="0"/>
        </a:spcAft>
        <a:buClr>
          <a:srgbClr val="51640B"/>
        </a:buClr>
        <a:buFont typeface="Wingdings 2" pitchFamily="-110" charset="2"/>
        <a:buChar char=""/>
        <a:defRPr kern="1200">
          <a:solidFill>
            <a:srgbClr val="595959"/>
          </a:solidFill>
          <a:latin typeface="+mn-lt"/>
          <a:ea typeface="ＭＳ Ｐゴシック" pitchFamily="-110" charset="-128"/>
          <a:cs typeface="+mn-cs"/>
        </a:defRPr>
      </a:lvl2pPr>
      <a:lvl3pPr marL="1035050" indent="-3492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 2" pitchFamily="-110" charset="2"/>
        <a:buChar char=""/>
        <a:defRPr kern="1200">
          <a:solidFill>
            <a:srgbClr val="595959"/>
          </a:solidFill>
          <a:latin typeface="+mn-lt"/>
          <a:ea typeface="ＭＳ Ｐゴシック" pitchFamily="-110" charset="-128"/>
          <a:cs typeface="+mn-cs"/>
        </a:defRPr>
      </a:lvl3pPr>
      <a:lvl4pPr marL="1371600" indent="-336550" algn="l" rtl="0" eaLnBrk="1" fontAlgn="base" hangingPunct="1">
        <a:spcBef>
          <a:spcPts val="600"/>
        </a:spcBef>
        <a:spcAft>
          <a:spcPct val="0"/>
        </a:spcAft>
        <a:buClr>
          <a:srgbClr val="51640B"/>
        </a:buClr>
        <a:buFont typeface="Wingdings 2" pitchFamily="-110" charset="2"/>
        <a:buChar char=""/>
        <a:defRPr kern="1200">
          <a:solidFill>
            <a:srgbClr val="595959"/>
          </a:solidFill>
          <a:latin typeface="+mn-lt"/>
          <a:ea typeface="ＭＳ Ｐゴシック" pitchFamily="-110" charset="-128"/>
          <a:cs typeface="+mn-cs"/>
        </a:defRPr>
      </a:lvl4pPr>
      <a:lvl5pPr marL="1720850" indent="-3492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 2" pitchFamily="-110" charset="2"/>
        <a:buChar char=""/>
        <a:defRPr kern="1200">
          <a:solidFill>
            <a:srgbClr val="595959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kparker.com/blo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www.dkparker.com/ohub-nola/" TargetMode="External"/><Relationship Id="rId4" Type="http://schemas.openxmlformats.org/officeDocument/2006/relationships/hyperlink" Target="mailto:Dave@dkparker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on.com/Mindset-Psychology-Carol-S-Dweck/dp/0345472322/ref=sr_1_3?crid=Y3934BB3ZIC9&amp;keywords=growth+mindset&amp;qid=1576205153&amp;sprefix=growth+minde%2Caps%2C-1&amp;sr=8-3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kparker.com/6-rules-for-startup-sales-comp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verr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kparker.com/ohub-nola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com.com/" TargetMode="External"/><Relationship Id="rId2" Type="http://schemas.openxmlformats.org/officeDocument/2006/relationships/hyperlink" Target="https://www.kustom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ipwhip.com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umo.com/browse/?utm_source=google&amp;utm_medium=cpc&amp;utm_campaign=&amp;gclid=EAIaIQobChMIkfWZzcev5gIVuR-tBh3lXApaEAAYASAAEgJwU_D_BwE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on.com/Advantage-Organizational-Health-Everything-Business/dp/0470941529/ref=sr_1_3?crid=3P4BXQTZJ9OI9&amp;keywords=the+advantage+patrick+lencioni&amp;qid=1576197643&amp;sprefix=the-advantage+patric%2Caps%2C160&amp;sr=8-3'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57413"/>
            <a:ext cx="8915400" cy="877887"/>
          </a:xfrm>
        </p:spPr>
        <p:txBody>
          <a:bodyPr/>
          <a:lstStyle/>
          <a:p>
            <a:r>
              <a:rPr lang="en-US" dirty="0"/>
              <a:t>OHUB NOLA – Session 2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35300"/>
            <a:ext cx="8001000" cy="3822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b="1" dirty="0"/>
          </a:p>
          <a:p>
            <a:pPr fontAlgn="auto">
              <a:spcAft>
                <a:spcPts val="0"/>
              </a:spcAft>
              <a:defRPr/>
            </a:pPr>
            <a:endParaRPr lang="en-US" b="1" dirty="0"/>
          </a:p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dirty="0"/>
              <a:t>Dave Parker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dirty="0"/>
              <a:t>@DaveParkerSEA 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hlinkClick r:id="rId3"/>
              </a:rPr>
              <a:t>www.dkparker.com/blog</a:t>
            </a:r>
            <a:r>
              <a:rPr lang="en-US" dirty="0">
                <a:solidFill>
                  <a:srgbClr val="0070C0"/>
                </a:solidFill>
              </a:rPr>
              <a:t>    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hlinkClick r:id="rId4"/>
              </a:rPr>
              <a:t>Dave@dkparker.com</a:t>
            </a:r>
            <a:endParaRPr lang="en-US" dirty="0">
              <a:solidFill>
                <a:srgbClr val="0070C0"/>
              </a:solidFill>
            </a:endParaRPr>
          </a:p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@DaveParkerSEA 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dirty="0">
                <a:hlinkClick r:id="rId5"/>
              </a:rPr>
              <a:t>https://www.dkparker.com/ohub-nola/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412" name="Picture 5" descr="Oak Tree Blog Them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3124200"/>
            <a:ext cx="48768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3824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CFEB-8961-D246-BF2C-80A2A472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C92570-22A2-F642-ACC6-673915420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966768"/>
            <a:ext cx="7010400" cy="4370120"/>
          </a:xfrm>
        </p:spPr>
      </p:pic>
    </p:spTree>
    <p:extLst>
      <p:ext uri="{BB962C8B-B14F-4D97-AF65-F5344CB8AC3E}">
        <p14:creationId xmlns:p14="http://schemas.microsoft.com/office/powerpoint/2010/main" val="123071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BC812-86D9-FB4D-B674-89B649163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Descriptions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9E51A-56B2-974A-A20B-6AA200828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Crowd source the JD from similar roles/team members </a:t>
            </a:r>
          </a:p>
          <a:p>
            <a:pPr lvl="1"/>
            <a:r>
              <a:rPr lang="en-US" dirty="0"/>
              <a:t>Bullet points </a:t>
            </a:r>
          </a:p>
          <a:p>
            <a:pPr lvl="1"/>
            <a:r>
              <a:rPr lang="en-US" dirty="0"/>
              <a:t>What this role will do, where they came from prior, what makes them successful </a:t>
            </a:r>
          </a:p>
          <a:p>
            <a:r>
              <a:rPr lang="en-US" dirty="0"/>
              <a:t>Look online to find similar – and augment content  </a:t>
            </a:r>
          </a:p>
          <a:p>
            <a:pPr lvl="1"/>
            <a:r>
              <a:rPr lang="en-US" dirty="0"/>
              <a:t>But, long and corporate isn’t good </a:t>
            </a:r>
          </a:p>
          <a:p>
            <a:r>
              <a:rPr lang="en-US" dirty="0"/>
              <a:t>Have your own voice</a:t>
            </a:r>
          </a:p>
          <a:p>
            <a:pPr lvl="1"/>
            <a:r>
              <a:rPr lang="en-US" dirty="0"/>
              <a:t>Consistent with who you are and who you want to recruit </a:t>
            </a:r>
          </a:p>
          <a:p>
            <a:pPr lvl="1"/>
            <a:r>
              <a:rPr lang="en-US" dirty="0"/>
              <a:t>Lead with what your employees say about your organization </a:t>
            </a:r>
          </a:p>
        </p:txBody>
      </p:sp>
    </p:spTree>
    <p:extLst>
      <p:ext uri="{BB962C8B-B14F-4D97-AF65-F5344CB8AC3E}">
        <p14:creationId xmlns:p14="http://schemas.microsoft.com/office/powerpoint/2010/main" val="4003674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CD6D1-1D79-E84D-B00E-E31FC2551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Recruiting Tools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83F8C-72A0-5742-9253-B11B90EF7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ZipRecruiter.com </a:t>
            </a:r>
          </a:p>
          <a:p>
            <a:pPr lvl="1"/>
            <a:r>
              <a:rPr lang="en-US" dirty="0"/>
              <a:t>$250-350 + per month based on jobs posted </a:t>
            </a:r>
          </a:p>
          <a:p>
            <a:pPr lvl="1"/>
            <a:r>
              <a:rPr lang="en-US" dirty="0"/>
              <a:t>Posts to 100 sites – Monster, Indeed and Social </a:t>
            </a:r>
          </a:p>
          <a:p>
            <a:pPr lvl="1"/>
            <a:r>
              <a:rPr lang="en-US" dirty="0"/>
              <a:t>10M resumes – with Invite to Apply </a:t>
            </a:r>
          </a:p>
          <a:p>
            <a:pPr lvl="1"/>
            <a:r>
              <a:rPr lang="en-US" dirty="0"/>
              <a:t>Screening Questions – WORKFLOW </a:t>
            </a:r>
          </a:p>
          <a:p>
            <a:pPr lvl="1"/>
            <a:r>
              <a:rPr lang="en-US" dirty="0"/>
              <a:t>Salary Data </a:t>
            </a:r>
          </a:p>
          <a:p>
            <a:r>
              <a:rPr lang="en-US" dirty="0"/>
              <a:t>Indeed.com – aggregate job board </a:t>
            </a:r>
          </a:p>
          <a:p>
            <a:r>
              <a:rPr lang="en-US" dirty="0"/>
              <a:t>PayScale.com job salary data – paid and free hack </a:t>
            </a:r>
          </a:p>
        </p:txBody>
      </p:sp>
    </p:spTree>
    <p:extLst>
      <p:ext uri="{BB962C8B-B14F-4D97-AF65-F5344CB8AC3E}">
        <p14:creationId xmlns:p14="http://schemas.microsoft.com/office/powerpoint/2010/main" val="3543622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8ECB7-B974-C84D-9A4E-F943F5AC9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9BF31-08D2-D849-84B8-3172E2E62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 using today? Why? </a:t>
            </a:r>
          </a:p>
          <a:p>
            <a:r>
              <a:rPr lang="en-US" dirty="0"/>
              <a:t>Google Docs and Sheets? </a:t>
            </a:r>
          </a:p>
          <a:p>
            <a:r>
              <a:rPr lang="en-US" dirty="0"/>
              <a:t>Database of candidate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63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16C5-257C-F547-AC0E-0A1A83F5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Broadening Your Base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3A155-FA48-AA44-8C21-9190F60B0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</a:t>
            </a:r>
          </a:p>
          <a:p>
            <a:pPr lvl="1"/>
            <a:r>
              <a:rPr lang="en-US" dirty="0"/>
              <a:t>LinkedIn </a:t>
            </a:r>
          </a:p>
          <a:p>
            <a:pPr lvl="1"/>
            <a:r>
              <a:rPr lang="en-US" dirty="0"/>
              <a:t>Social Shares </a:t>
            </a:r>
          </a:p>
          <a:p>
            <a:r>
              <a:rPr lang="en-US" dirty="0"/>
              <a:t>Clickable links to application – ZipRecruiter </a:t>
            </a:r>
          </a:p>
          <a:p>
            <a:r>
              <a:rPr lang="en-US" dirty="0"/>
              <a:t>Forwardable email</a:t>
            </a:r>
          </a:p>
          <a:p>
            <a:pPr lvl="1"/>
            <a:r>
              <a:rPr lang="en-US" dirty="0"/>
              <a:t>Two paragraph – no editing required</a:t>
            </a:r>
          </a:p>
          <a:p>
            <a:pPr lvl="1"/>
            <a:r>
              <a:rPr lang="en-US" dirty="0"/>
              <a:t>Just a teaser, not the whole thing   </a:t>
            </a:r>
          </a:p>
        </p:txBody>
      </p:sp>
    </p:spTree>
    <p:extLst>
      <p:ext uri="{BB962C8B-B14F-4D97-AF65-F5344CB8AC3E}">
        <p14:creationId xmlns:p14="http://schemas.microsoft.com/office/powerpoint/2010/main" val="46291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F874-FAAE-5740-8BFB-E08F9E800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Forwardable Email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7931D-1E5D-E24A-83E8-0CC8D5856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5" y="2209800"/>
            <a:ext cx="7610475" cy="36703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Hi &lt;name&gt;,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I’m looking for a new team member in &lt;role&gt;, if you know anyone that fits the profile, would you mind forwarding them the following?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__________</a:t>
            </a:r>
          </a:p>
          <a:p>
            <a:pPr marL="0" indent="0">
              <a:buNone/>
            </a:pPr>
            <a:r>
              <a:rPr lang="en-US" sz="1400" dirty="0"/>
              <a:t>Hey there, </a:t>
            </a:r>
          </a:p>
          <a:p>
            <a:pPr marL="0" indent="0">
              <a:buNone/>
            </a:pPr>
            <a:r>
              <a:rPr lang="en-US" sz="1400" dirty="0"/>
              <a:t>Our company, &lt;Company Name&gt;, is looking for a great new team member as &lt;role title&gt;. A great candidate in this role would have experience in prior roles doing… be trained in… have passion for… </a:t>
            </a:r>
          </a:p>
          <a:p>
            <a:pPr marL="0" indent="0">
              <a:buNone/>
            </a:pPr>
            <a:r>
              <a:rPr lang="en-US" sz="1400" dirty="0"/>
              <a:t>About &lt;Company Name&gt; _____</a:t>
            </a:r>
          </a:p>
          <a:p>
            <a:pPr marL="0" indent="0">
              <a:buNone/>
            </a:pPr>
            <a:r>
              <a:rPr lang="en-US" sz="1400" dirty="0"/>
              <a:t>You can find the job description posted here &lt;your website&gt; </a:t>
            </a:r>
          </a:p>
          <a:p>
            <a:pPr marL="0" indent="0">
              <a:buNone/>
            </a:pPr>
            <a:r>
              <a:rPr lang="en-US" sz="1400" dirty="0"/>
              <a:t>Thanks! </a:t>
            </a:r>
          </a:p>
          <a:p>
            <a:pPr marL="0" indent="0">
              <a:buNone/>
            </a:pPr>
            <a:r>
              <a:rPr lang="en-US" sz="1400" dirty="0"/>
              <a:t>CEO Name</a:t>
            </a:r>
          </a:p>
        </p:txBody>
      </p:sp>
    </p:spTree>
    <p:extLst>
      <p:ext uri="{BB962C8B-B14F-4D97-AF65-F5344CB8AC3E}">
        <p14:creationId xmlns:p14="http://schemas.microsoft.com/office/powerpoint/2010/main" val="52979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CF21-E5F1-894C-8AD4-413FED8A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a Clear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11ADF-7917-A548-915F-D65AA619B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Screening </a:t>
            </a:r>
          </a:p>
          <a:p>
            <a:pPr lvl="1"/>
            <a:r>
              <a:rPr lang="en-US" dirty="0"/>
              <a:t>Who </a:t>
            </a:r>
          </a:p>
          <a:p>
            <a:pPr lvl="1"/>
            <a:r>
              <a:rPr lang="en-US" dirty="0"/>
              <a:t>Deadlines </a:t>
            </a:r>
          </a:p>
          <a:p>
            <a:pPr lvl="1"/>
            <a:r>
              <a:rPr lang="en-US" dirty="0"/>
              <a:t>Response – fast no </a:t>
            </a:r>
          </a:p>
          <a:p>
            <a:r>
              <a:rPr lang="en-US" dirty="0"/>
              <a:t>Candidate Reviewing &amp; Ranking </a:t>
            </a:r>
          </a:p>
          <a:p>
            <a:r>
              <a:rPr lang="en-US" dirty="0"/>
              <a:t>Scheduling </a:t>
            </a:r>
          </a:p>
          <a:p>
            <a:r>
              <a:rPr lang="en-US" dirty="0"/>
              <a:t>Interviewing </a:t>
            </a:r>
          </a:p>
          <a:p>
            <a:r>
              <a:rPr lang="en-US" dirty="0"/>
              <a:t>Decision process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005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0BBE-7FD6-D74E-8BBF-21754CEF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8C44A-7586-7448-BA7E-2C86BE5AC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5" y="2209800"/>
            <a:ext cx="7610475" cy="3670300"/>
          </a:xfrm>
        </p:spPr>
        <p:txBody>
          <a:bodyPr/>
          <a:lstStyle/>
          <a:p>
            <a:r>
              <a:rPr lang="en-US" sz="1800" dirty="0"/>
              <a:t>Creates a chance for you to train your team </a:t>
            </a:r>
          </a:p>
          <a:p>
            <a:r>
              <a:rPr lang="en-US" sz="1800" dirty="0"/>
              <a:t>Schedule meetings in advance </a:t>
            </a:r>
          </a:p>
          <a:p>
            <a:pPr lvl="1"/>
            <a:r>
              <a:rPr lang="en-US" sz="1600" dirty="0"/>
              <a:t>Have a cadence </a:t>
            </a:r>
          </a:p>
          <a:p>
            <a:r>
              <a:rPr lang="en-US" sz="1800" dirty="0"/>
              <a:t>How you think and how they think </a:t>
            </a:r>
          </a:p>
          <a:p>
            <a:pPr lvl="1"/>
            <a:r>
              <a:rPr lang="en-US" sz="1600" dirty="0"/>
              <a:t>“Have you thought about ___?”</a:t>
            </a:r>
          </a:p>
          <a:p>
            <a:pPr lvl="1"/>
            <a:r>
              <a:rPr lang="en-US" sz="1600" dirty="0"/>
              <a:t>”Why do you think this person would be successful?” </a:t>
            </a:r>
          </a:p>
          <a:p>
            <a:pPr lvl="1"/>
            <a:r>
              <a:rPr lang="en-US" sz="1600" dirty="0"/>
              <a:t>“What about their resume intrigues you?”</a:t>
            </a:r>
          </a:p>
          <a:p>
            <a:r>
              <a:rPr lang="en-US" sz="1800" dirty="0"/>
              <a:t>You don’t have to have consensus. But you will need to communicate your why!</a:t>
            </a:r>
          </a:p>
          <a:p>
            <a:r>
              <a:rPr lang="en-US" sz="1800" dirty="0"/>
              <a:t>Adjust process for the next time </a:t>
            </a:r>
          </a:p>
        </p:txBody>
      </p:sp>
    </p:spTree>
    <p:extLst>
      <p:ext uri="{BB962C8B-B14F-4D97-AF65-F5344CB8AC3E}">
        <p14:creationId xmlns:p14="http://schemas.microsoft.com/office/powerpoint/2010/main" val="9463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15A63-1220-CD4B-866F-C971C71BD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Onboarding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AF39E-61A2-F64D-AE8A-0C9C19EB0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date trails readiness </a:t>
            </a:r>
          </a:p>
          <a:p>
            <a:r>
              <a:rPr lang="en-US" dirty="0"/>
              <a:t>Computer, location, swag, etc. Create First Impressions  </a:t>
            </a:r>
          </a:p>
          <a:p>
            <a:r>
              <a:rPr lang="en-US" dirty="0"/>
              <a:t>Mentor </a:t>
            </a:r>
          </a:p>
          <a:p>
            <a:r>
              <a:rPr lang="en-US" dirty="0"/>
              <a:t>Training content </a:t>
            </a:r>
          </a:p>
          <a:p>
            <a:r>
              <a:rPr lang="en-US" dirty="0"/>
              <a:t>Not thrown together </a:t>
            </a:r>
          </a:p>
        </p:txBody>
      </p:sp>
    </p:spTree>
    <p:extLst>
      <p:ext uri="{BB962C8B-B14F-4D97-AF65-F5344CB8AC3E}">
        <p14:creationId xmlns:p14="http://schemas.microsoft.com/office/powerpoint/2010/main" val="3991336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A8487-C973-EA49-9625-099F1F16D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Objectives –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57904-1B7F-0F45-AD6E-23BBFEFB9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90 Day Objectives </a:t>
            </a:r>
          </a:p>
          <a:p>
            <a:pPr lvl="1"/>
            <a:r>
              <a:rPr lang="en-US" dirty="0"/>
              <a:t>Onboarding – </a:t>
            </a:r>
          </a:p>
          <a:p>
            <a:pPr lvl="2"/>
            <a:r>
              <a:rPr lang="en-US" dirty="0"/>
              <a:t>Who </a:t>
            </a:r>
          </a:p>
          <a:p>
            <a:pPr lvl="2"/>
            <a:r>
              <a:rPr lang="en-US" dirty="0"/>
              <a:t>What will they be trained on </a:t>
            </a:r>
          </a:p>
          <a:p>
            <a:pPr lvl="2"/>
            <a:r>
              <a:rPr lang="en-US" dirty="0"/>
              <a:t>How do you measure their competency </a:t>
            </a:r>
          </a:p>
          <a:p>
            <a:r>
              <a:rPr lang="en-US" dirty="0"/>
              <a:t>90 Review – implied trial </a:t>
            </a:r>
          </a:p>
          <a:p>
            <a:pPr lvl="1"/>
            <a:r>
              <a:rPr lang="en-US" dirty="0"/>
              <a:t>Who </a:t>
            </a:r>
          </a:p>
          <a:p>
            <a:pPr lvl="1"/>
            <a:r>
              <a:rPr lang="en-US" dirty="0"/>
              <a:t>Documented by Onboarding and supervisor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5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Dave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5X founder, Board Member, former SVP Programs at UP Global (Startup Weekend + Startup America)</a:t>
            </a:r>
          </a:p>
          <a:p>
            <a:pPr lvl="1"/>
            <a:r>
              <a:rPr lang="en-US" dirty="0"/>
              <a:t>Startup Next creator </a:t>
            </a:r>
          </a:p>
          <a:p>
            <a:pPr lvl="1"/>
            <a:r>
              <a:rPr lang="en-US" dirty="0"/>
              <a:t>Startup Week </a:t>
            </a:r>
          </a:p>
          <a:p>
            <a:r>
              <a:rPr lang="en-US" dirty="0"/>
              <a:t>Author </a:t>
            </a:r>
            <a:r>
              <a:rPr lang="mr-IN" dirty="0"/>
              <a:t>–</a:t>
            </a:r>
            <a:r>
              <a:rPr lang="en-US" dirty="0"/>
              <a:t> soon to launch “6 Month Startup </a:t>
            </a:r>
            <a:r>
              <a:rPr lang="mr-IN" dirty="0"/>
              <a:t>–</a:t>
            </a:r>
            <a:r>
              <a:rPr lang="en-US" dirty="0"/>
              <a:t> Ideation to Revenue” </a:t>
            </a:r>
          </a:p>
          <a:p>
            <a:r>
              <a:rPr lang="en-US" dirty="0"/>
              <a:t>8 transactions </a:t>
            </a:r>
            <a:r>
              <a:rPr lang="mr-IN" dirty="0"/>
              <a:t>–</a:t>
            </a:r>
            <a:r>
              <a:rPr lang="en-US" dirty="0"/>
              <a:t> 6 sell side, 2 buy side </a:t>
            </a:r>
          </a:p>
          <a:p>
            <a:r>
              <a:rPr lang="en-US" dirty="0"/>
              <a:t>VC/Investor </a:t>
            </a:r>
          </a:p>
        </p:txBody>
      </p:sp>
    </p:spTree>
    <p:extLst>
      <p:ext uri="{BB962C8B-B14F-4D97-AF65-F5344CB8AC3E}">
        <p14:creationId xmlns:p14="http://schemas.microsoft.com/office/powerpoint/2010/main" val="652955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3D79-982A-2848-AF18-5A4572C84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AE707-9198-9C44-AD1F-7856D64AD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 key hires? </a:t>
            </a:r>
          </a:p>
          <a:p>
            <a:pPr lvl="1"/>
            <a:r>
              <a:rPr lang="en-US" dirty="0"/>
              <a:t>Q1 </a:t>
            </a:r>
          </a:p>
          <a:p>
            <a:pPr lvl="1"/>
            <a:r>
              <a:rPr lang="en-US" dirty="0"/>
              <a:t>Q2 </a:t>
            </a:r>
          </a:p>
          <a:p>
            <a:r>
              <a:rPr lang="en-US" dirty="0"/>
              <a:t>Do you have JDs? </a:t>
            </a:r>
          </a:p>
          <a:p>
            <a:r>
              <a:rPr lang="en-US" dirty="0"/>
              <a:t>Who on the team will be involved? </a:t>
            </a:r>
          </a:p>
          <a:p>
            <a:r>
              <a:rPr lang="en-US" dirty="0"/>
              <a:t>Write a Draft of your process</a:t>
            </a:r>
          </a:p>
        </p:txBody>
      </p:sp>
    </p:spTree>
    <p:extLst>
      <p:ext uri="{BB962C8B-B14F-4D97-AF65-F5344CB8AC3E}">
        <p14:creationId xmlns:p14="http://schemas.microsoft.com/office/powerpoint/2010/main" val="1748933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1" y="2709925"/>
            <a:ext cx="8520599" cy="841800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Break</a:t>
            </a:r>
            <a:endParaRPr lang="en" dirty="0"/>
          </a:p>
        </p:txBody>
      </p:sp>
      <p:sp>
        <p:nvSpPr>
          <p:cNvPr id="172" name="Shape 172"/>
          <p:cNvSpPr txBox="1">
            <a:spLocks noGrp="1"/>
          </p:cNvSpPr>
          <p:nvPr>
            <p:ph type="subTitle" idx="1"/>
          </p:nvPr>
        </p:nvSpPr>
        <p:spPr>
          <a:xfrm>
            <a:off x="1837351" y="3439500"/>
            <a:ext cx="5469299" cy="4839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31588362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C935B9-1FE4-1342-9C11-64090C85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People and Process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E2D74-F4A7-4044-B099-D7DCB6AD3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34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CCDBD-0F55-6847-8691-A5599D4D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Hiring Sales People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55378-B27B-6C44-84EB-D87006BF3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5" y="2286000"/>
            <a:ext cx="7610475" cy="3670300"/>
          </a:xfrm>
        </p:spPr>
        <p:txBody>
          <a:bodyPr/>
          <a:lstStyle/>
          <a:p>
            <a:r>
              <a:rPr lang="en-US" sz="1800" dirty="0"/>
              <a:t>Profile </a:t>
            </a:r>
          </a:p>
          <a:p>
            <a:pPr lvl="1"/>
            <a:r>
              <a:rPr lang="en-US" sz="1600" dirty="0"/>
              <a:t>Where have they been before your company </a:t>
            </a:r>
          </a:p>
          <a:p>
            <a:pPr lvl="1"/>
            <a:r>
              <a:rPr lang="en-US" sz="1600" dirty="0"/>
              <a:t>What have they sold </a:t>
            </a:r>
          </a:p>
          <a:p>
            <a:pPr lvl="1"/>
            <a:r>
              <a:rPr lang="en-US" sz="1600" dirty="0"/>
              <a:t>Have they been trained </a:t>
            </a:r>
          </a:p>
          <a:p>
            <a:pPr lvl="1"/>
            <a:r>
              <a:rPr lang="en-US" sz="1600" dirty="0"/>
              <a:t>What was their quota </a:t>
            </a:r>
          </a:p>
          <a:p>
            <a:pPr lvl="1"/>
            <a:r>
              <a:rPr lang="en-US" sz="1600" dirty="0"/>
              <a:t>Track record </a:t>
            </a:r>
          </a:p>
          <a:p>
            <a:r>
              <a:rPr lang="en-US" sz="1800" dirty="0"/>
              <a:t>Sales People can ALWAYS sell themselves and can occasionally sell your product </a:t>
            </a:r>
          </a:p>
          <a:p>
            <a:r>
              <a:rPr lang="en-US" sz="1800" dirty="0"/>
              <a:t>Do they have a </a:t>
            </a:r>
            <a:r>
              <a:rPr lang="en-US" sz="1800" dirty="0">
                <a:hlinkClick r:id="rId2"/>
              </a:rPr>
              <a:t>Growth Mindset – Carol Dweck </a:t>
            </a:r>
            <a:endParaRPr lang="en-US" sz="1800" dirty="0"/>
          </a:p>
          <a:p>
            <a:r>
              <a:rPr lang="en-US" sz="1800" dirty="0"/>
              <a:t>90 Review – implied trial </a:t>
            </a:r>
          </a:p>
        </p:txBody>
      </p:sp>
    </p:spTree>
    <p:extLst>
      <p:ext uri="{BB962C8B-B14F-4D97-AF65-F5344CB8AC3E}">
        <p14:creationId xmlns:p14="http://schemas.microsoft.com/office/powerpoint/2010/main" val="4089593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F6264-13AF-F548-AA84-563B7EC8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Trained Matters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42A5A-7FDF-AB47-830C-3F3269314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you don’t have a background in sales training </a:t>
            </a:r>
          </a:p>
          <a:p>
            <a:r>
              <a:rPr lang="en-US" dirty="0"/>
              <a:t>Peter Principal from CEO to Sales – not likely duplicatable</a:t>
            </a:r>
          </a:p>
          <a:p>
            <a:r>
              <a:rPr lang="en-US" dirty="0"/>
              <a:t>What were the trained on? </a:t>
            </a:r>
          </a:p>
          <a:p>
            <a:r>
              <a:rPr lang="en-US" dirty="0"/>
              <a:t>How recent? </a:t>
            </a:r>
          </a:p>
          <a:p>
            <a:r>
              <a:rPr lang="en-US" dirty="0"/>
              <a:t>“what did you take away from that training?” “How do you think it applies to us?” </a:t>
            </a:r>
          </a:p>
          <a:p>
            <a:r>
              <a:rPr lang="en-US" dirty="0"/>
              <a:t>What training have they done themselves – self motivated? What did they learn?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97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A7A98-043D-A847-9B8E-3B1FBFA1B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Enlighted Self Interest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92A43-7B95-7F41-AADD-E0D2372EE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5" y="2362200"/>
            <a:ext cx="7610475" cy="3670300"/>
          </a:xfrm>
        </p:spPr>
        <p:txBody>
          <a:bodyPr/>
          <a:lstStyle/>
          <a:p>
            <a:r>
              <a:rPr lang="en-US" sz="1800" dirty="0"/>
              <a:t>Sales People are defined by their compensation plan – PERIOD </a:t>
            </a:r>
          </a:p>
          <a:p>
            <a:pPr lvl="1"/>
            <a:r>
              <a:rPr lang="en-US" sz="1600" dirty="0"/>
              <a:t>Don’t ask them to “do the right thing” if you’re paying them to do something else</a:t>
            </a:r>
          </a:p>
          <a:p>
            <a:r>
              <a:rPr lang="en-US" sz="1800" dirty="0"/>
              <a:t>What activities do you want to incentivize? </a:t>
            </a:r>
          </a:p>
          <a:p>
            <a:pPr lvl="1"/>
            <a:r>
              <a:rPr lang="en-US" sz="1600" dirty="0"/>
              <a:t>Closed and collected deals </a:t>
            </a:r>
          </a:p>
          <a:p>
            <a:r>
              <a:rPr lang="en-US" sz="1800" dirty="0"/>
              <a:t>How to build a comp plan </a:t>
            </a:r>
            <a:r>
              <a:rPr lang="en-US" sz="1800" dirty="0">
                <a:hlinkClick r:id="rId2"/>
              </a:rPr>
              <a:t>post – 6 Rules</a:t>
            </a:r>
            <a:endParaRPr lang="en-US" sz="1800" dirty="0"/>
          </a:p>
          <a:p>
            <a:r>
              <a:rPr lang="en-US" sz="1800" dirty="0"/>
              <a:t>Contests and Incentives </a:t>
            </a:r>
          </a:p>
          <a:p>
            <a:r>
              <a:rPr lang="en-US" sz="1800" dirty="0"/>
              <a:t>Recognition still works </a:t>
            </a:r>
          </a:p>
          <a:p>
            <a:r>
              <a:rPr lang="en-US" sz="1800" dirty="0"/>
              <a:t>They take “NO” for a living </a:t>
            </a:r>
          </a:p>
        </p:txBody>
      </p:sp>
    </p:spTree>
    <p:extLst>
      <p:ext uri="{BB962C8B-B14F-4D97-AF65-F5344CB8AC3E}">
        <p14:creationId xmlns:p14="http://schemas.microsoft.com/office/powerpoint/2010/main" val="3702579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000EF-7BD1-A646-B6E6-51FE456DC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Comp Plan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692C9-59DA-A943-99D2-5EA450B3D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Misalignment and unintended consequences </a:t>
            </a:r>
          </a:p>
          <a:p>
            <a:r>
              <a:rPr lang="en-US" dirty="0"/>
              <a:t>No quota </a:t>
            </a:r>
          </a:p>
          <a:p>
            <a:pPr lvl="1"/>
            <a:r>
              <a:rPr lang="en-US" dirty="0"/>
              <a:t>Quota’s are always wrong – but can be moved up or down quarterly </a:t>
            </a:r>
          </a:p>
          <a:p>
            <a:r>
              <a:rPr lang="en-US" dirty="0"/>
              <a:t>Giving % of revenue vs quota or profit </a:t>
            </a:r>
          </a:p>
          <a:p>
            <a:r>
              <a:rPr lang="en-US" dirty="0"/>
              <a:t>Paid at contracts – vs. payments </a:t>
            </a:r>
          </a:p>
          <a:p>
            <a:r>
              <a:rPr lang="en-US" dirty="0"/>
              <a:t>Paid for customer lifetime vs transaction </a:t>
            </a:r>
          </a:p>
        </p:txBody>
      </p:sp>
    </p:spTree>
    <p:extLst>
      <p:ext uri="{BB962C8B-B14F-4D97-AF65-F5344CB8AC3E}">
        <p14:creationId xmlns:p14="http://schemas.microsoft.com/office/powerpoint/2010/main" val="1716090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9D0EB-2A91-9745-BA67-3922976D9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Roles/Titles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A59CC-153F-BB4F-8F07-EA171D013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Sales (Business) Development Managers (SDMs) </a:t>
            </a:r>
          </a:p>
          <a:p>
            <a:pPr lvl="1"/>
            <a:r>
              <a:rPr lang="en-US" sz="1600" dirty="0"/>
              <a:t>Activity focused </a:t>
            </a:r>
          </a:p>
          <a:p>
            <a:pPr lvl="1"/>
            <a:r>
              <a:rPr lang="en-US" sz="1600" dirty="0"/>
              <a:t>Typically inside reps </a:t>
            </a:r>
          </a:p>
          <a:p>
            <a:pPr lvl="1"/>
            <a:r>
              <a:rPr lang="en-US" sz="1600" dirty="0"/>
              <a:t>Qualify leads </a:t>
            </a:r>
          </a:p>
          <a:p>
            <a:pPr lvl="1"/>
            <a:r>
              <a:rPr lang="en-US" sz="1600" dirty="0"/>
              <a:t>Potential AEs in training </a:t>
            </a:r>
          </a:p>
          <a:p>
            <a:r>
              <a:rPr lang="en-US" sz="1800" dirty="0"/>
              <a:t>Account Execs (AEs) </a:t>
            </a:r>
          </a:p>
          <a:p>
            <a:pPr lvl="1"/>
            <a:r>
              <a:rPr lang="en-US" sz="1600" dirty="0"/>
              <a:t>Revenue focused – carry quota </a:t>
            </a:r>
          </a:p>
          <a:p>
            <a:pPr lvl="1"/>
            <a:r>
              <a:rPr lang="en-US" sz="1600" dirty="0"/>
              <a:t>Trained </a:t>
            </a:r>
          </a:p>
          <a:p>
            <a:pPr lvl="1"/>
            <a:r>
              <a:rPr lang="en-US" sz="1600" dirty="0"/>
              <a:t>Accountable </a:t>
            </a:r>
          </a:p>
          <a:p>
            <a:r>
              <a:rPr lang="en-US" sz="1800" dirty="0"/>
              <a:t>Don’t Over Title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874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B3896-47DB-8544-9E75-837693E95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52243-54E2-D34E-8728-B4149837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Sales role do you need to hire next? </a:t>
            </a:r>
          </a:p>
          <a:p>
            <a:pPr lvl="1"/>
            <a:r>
              <a:rPr lang="en-US" dirty="0"/>
              <a:t>Junior or Senior? </a:t>
            </a:r>
          </a:p>
          <a:p>
            <a:pPr lvl="1"/>
            <a:r>
              <a:rPr lang="en-US" dirty="0"/>
              <a:t>Lead Qualification or Proposal Generation?</a:t>
            </a:r>
          </a:p>
          <a:p>
            <a:pPr lvl="1"/>
            <a:r>
              <a:rPr lang="en-US" dirty="0"/>
              <a:t>What minimum skills are required? </a:t>
            </a:r>
          </a:p>
          <a:p>
            <a:r>
              <a:rPr lang="en-US" dirty="0"/>
              <a:t>What quarter do you need them? </a:t>
            </a:r>
          </a:p>
          <a:p>
            <a:r>
              <a:rPr lang="en-US" dirty="0"/>
              <a:t>Do you have a compensation plan? </a:t>
            </a:r>
          </a:p>
          <a:p>
            <a:pPr lvl="1"/>
            <a:r>
              <a:rPr lang="en-US" dirty="0"/>
              <a:t>What is market for your industry and city? </a:t>
            </a:r>
          </a:p>
        </p:txBody>
      </p:sp>
    </p:spTree>
    <p:extLst>
      <p:ext uri="{BB962C8B-B14F-4D97-AF65-F5344CB8AC3E}">
        <p14:creationId xmlns:p14="http://schemas.microsoft.com/office/powerpoint/2010/main" val="1571784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961F67-0676-4E45-B11D-699E9EB8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Repeatable Sales Process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A5293-5419-2C46-8D6A-3413724A7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4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1C0B9-B814-BD49-929A-391DD14C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A344E-A0E1-524D-AE95-AAABAD3A3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/>
              <a:t>Session 1 – Today </a:t>
            </a:r>
          </a:p>
          <a:p>
            <a:pPr lvl="1"/>
            <a:r>
              <a:rPr lang="en-US" strike="sngStrike" dirty="0"/>
              <a:t>Marketing Growth Plan</a:t>
            </a:r>
          </a:p>
          <a:p>
            <a:pPr lvl="1"/>
            <a:r>
              <a:rPr lang="en-US" strike="sngStrike" dirty="0"/>
              <a:t>Quarterly planning &amp; milestones to optimize free cash to reinvest in growth plan </a:t>
            </a:r>
          </a:p>
          <a:p>
            <a:r>
              <a:rPr lang="en-US" dirty="0"/>
              <a:t>Session 2 – 12/13 </a:t>
            </a:r>
          </a:p>
          <a:p>
            <a:pPr lvl="1"/>
            <a:r>
              <a:rPr lang="en-US" dirty="0"/>
              <a:t>Recruiting </a:t>
            </a:r>
          </a:p>
          <a:p>
            <a:pPr lvl="1"/>
            <a:r>
              <a:rPr lang="en-US" dirty="0"/>
              <a:t>Starting with revenue roles </a:t>
            </a:r>
          </a:p>
          <a:p>
            <a:r>
              <a:rPr lang="en-US" dirty="0"/>
              <a:t>Session 3 – January 17</a:t>
            </a:r>
          </a:p>
          <a:p>
            <a:pPr lvl="1"/>
            <a:r>
              <a:rPr lang="en-US" dirty="0"/>
              <a:t>Fundraising &amp; M&amp;A </a:t>
            </a:r>
          </a:p>
          <a:p>
            <a:pPr lvl="1"/>
            <a:r>
              <a:rPr lang="en-US" dirty="0"/>
              <a:t>Financial modeling </a:t>
            </a:r>
          </a:p>
        </p:txBody>
      </p:sp>
    </p:spTree>
    <p:extLst>
      <p:ext uri="{BB962C8B-B14F-4D97-AF65-F5344CB8AC3E}">
        <p14:creationId xmlns:p14="http://schemas.microsoft.com/office/powerpoint/2010/main" val="497102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DC448-7FB7-FB43-AE65-06F01DB5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“Modern” Selling Model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FBDED-B78F-FA42-B451-62051CFAA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5" y="2209800"/>
            <a:ext cx="7610475" cy="36703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No one picks up the phone! No one likes to be sold </a:t>
            </a:r>
          </a:p>
          <a:p>
            <a:r>
              <a:rPr lang="en-US" sz="1800" dirty="0"/>
              <a:t>Buyer knows what you know from research in advance </a:t>
            </a:r>
          </a:p>
          <a:p>
            <a:pPr lvl="1"/>
            <a:r>
              <a:rPr lang="en-US" sz="1600" dirty="0"/>
              <a:t>Your website needs to sync with your proposals and reviews </a:t>
            </a:r>
          </a:p>
          <a:p>
            <a:pPr lvl="1"/>
            <a:r>
              <a:rPr lang="en-US" sz="1600" dirty="0"/>
              <a:t>Reviews and rankings matter </a:t>
            </a:r>
          </a:p>
          <a:p>
            <a:r>
              <a:rPr lang="en-US" sz="1800" dirty="0"/>
              <a:t>Roles of: </a:t>
            </a:r>
          </a:p>
          <a:p>
            <a:pPr lvl="1"/>
            <a:r>
              <a:rPr lang="en-US" sz="1600" dirty="0"/>
              <a:t>Problem Solver </a:t>
            </a:r>
          </a:p>
          <a:p>
            <a:pPr lvl="1"/>
            <a:r>
              <a:rPr lang="en-US" sz="1600" dirty="0"/>
              <a:t>Educator </a:t>
            </a:r>
          </a:p>
          <a:p>
            <a:pPr lvl="1"/>
            <a:r>
              <a:rPr lang="en-US" sz="1600" dirty="0"/>
              <a:t>Communicator</a:t>
            </a:r>
          </a:p>
          <a:p>
            <a:pPr lvl="1"/>
            <a:r>
              <a:rPr lang="en-US" sz="1600" dirty="0"/>
              <a:t>Innovator (with you) 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79377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A09E7-C672-B04B-93B3-433F2317C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Based vs. Inbound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1F35F-6230-544F-85FD-C5932D08F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Account Based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20C22E-2C6B-814B-A7AE-887CA72FA5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B2B targets outbound messaging to key decision makers within specific organizations </a:t>
            </a:r>
          </a:p>
          <a:p>
            <a:r>
              <a:rPr lang="en-US" dirty="0"/>
              <a:t>Direct and Personal communications </a:t>
            </a:r>
          </a:p>
          <a:p>
            <a:r>
              <a:rPr lang="en-US" dirty="0"/>
              <a:t>LinkedIn Ad example </a:t>
            </a:r>
          </a:p>
          <a:p>
            <a:pPr lvl="1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2866C0-A2C8-144F-8BB2-3D470C49C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Inbound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AB365A-AFDA-AB48-B949-2360160FE63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B2C </a:t>
            </a:r>
          </a:p>
          <a:p>
            <a:pPr lvl="1"/>
            <a:r>
              <a:rPr lang="en-US" dirty="0"/>
              <a:t>Attract customers via content creation </a:t>
            </a:r>
          </a:p>
          <a:p>
            <a:pPr lvl="1"/>
            <a:r>
              <a:rPr lang="en-US" dirty="0"/>
              <a:t>What are the customers searching for? </a:t>
            </a:r>
          </a:p>
          <a:p>
            <a:pPr lvl="1"/>
            <a:r>
              <a:rPr lang="en-US" dirty="0"/>
              <a:t>Search Engine Optimization  </a:t>
            </a:r>
          </a:p>
          <a:p>
            <a:pPr lvl="1"/>
            <a:r>
              <a:rPr lang="en-US" dirty="0"/>
              <a:t>Search Engine Marketing – Paid ads </a:t>
            </a:r>
          </a:p>
          <a:p>
            <a:pPr lvl="1"/>
            <a:r>
              <a:rPr lang="en-US" dirty="0"/>
              <a:t>Optimize for referral  </a:t>
            </a:r>
          </a:p>
        </p:txBody>
      </p:sp>
    </p:spTree>
    <p:extLst>
      <p:ext uri="{BB962C8B-B14F-4D97-AF65-F5344CB8AC3E}">
        <p14:creationId xmlns:p14="http://schemas.microsoft.com/office/powerpoint/2010/main" val="1733102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2E7E9A-F34D-5E4A-B0CB-A1AC581E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“Buying your Brand”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98932B-3F47-894B-948B-3A42521F1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AdWords will sell your brand name to competitors </a:t>
            </a:r>
          </a:p>
          <a:p>
            <a:r>
              <a:rPr lang="en-US" dirty="0"/>
              <a:t>You’ll need both organic and likely paid search results </a:t>
            </a:r>
          </a:p>
          <a:p>
            <a:r>
              <a:rPr lang="en-US" dirty="0"/>
              <a:t>How to check pricing </a:t>
            </a:r>
          </a:p>
          <a:p>
            <a:pPr lvl="1"/>
            <a:r>
              <a:rPr lang="en-US" dirty="0"/>
              <a:t>Login to Google Analytics </a:t>
            </a:r>
          </a:p>
        </p:txBody>
      </p:sp>
    </p:spTree>
    <p:extLst>
      <p:ext uri="{BB962C8B-B14F-4D97-AF65-F5344CB8AC3E}">
        <p14:creationId xmlns:p14="http://schemas.microsoft.com/office/powerpoint/2010/main" val="1538240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3068A-E3B9-5E4E-A90D-E235B1CE3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D18C8-5291-B441-801C-821BADE34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Multistep Process </a:t>
            </a:r>
          </a:p>
          <a:p>
            <a:pPr lvl="1"/>
            <a:r>
              <a:rPr lang="en-US" dirty="0"/>
              <a:t>Email </a:t>
            </a:r>
          </a:p>
          <a:p>
            <a:pPr lvl="1"/>
            <a:r>
              <a:rPr lang="en-US" dirty="0"/>
              <a:t>Direct Mail </a:t>
            </a:r>
          </a:p>
          <a:p>
            <a:pPr lvl="1"/>
            <a:r>
              <a:rPr lang="en-US" dirty="0"/>
              <a:t>White Papers </a:t>
            </a:r>
          </a:p>
          <a:p>
            <a:pPr lvl="1"/>
            <a:r>
              <a:rPr lang="en-US" dirty="0"/>
              <a:t>Testimonials </a:t>
            </a:r>
          </a:p>
          <a:p>
            <a:r>
              <a:rPr lang="en-US" dirty="0"/>
              <a:t>Cold calls, follow up calls </a:t>
            </a:r>
          </a:p>
          <a:p>
            <a:r>
              <a:rPr lang="en-US" dirty="0"/>
              <a:t>Supporting Marketing – light lift vs heavy lift </a:t>
            </a:r>
          </a:p>
          <a:p>
            <a:r>
              <a:rPr lang="en-US" dirty="0"/>
              <a:t>Proposal best practices / sales support materials </a:t>
            </a:r>
          </a:p>
        </p:txBody>
      </p:sp>
    </p:spTree>
    <p:extLst>
      <p:ext uri="{BB962C8B-B14F-4D97-AF65-F5344CB8AC3E}">
        <p14:creationId xmlns:p14="http://schemas.microsoft.com/office/powerpoint/2010/main" val="239668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9015F-99D4-9946-9D28-6F496083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Process,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6674B-3B86-1244-A2E4-B7786C87D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Tracking </a:t>
            </a:r>
          </a:p>
          <a:p>
            <a:pPr lvl="1"/>
            <a:r>
              <a:rPr lang="en-US" dirty="0"/>
              <a:t>Lead Source – Marketing </a:t>
            </a:r>
          </a:p>
          <a:p>
            <a:pPr lvl="1"/>
            <a:r>
              <a:rPr lang="en-US" dirty="0"/>
              <a:t>#Calls </a:t>
            </a:r>
          </a:p>
          <a:p>
            <a:pPr lvl="1"/>
            <a:r>
              <a:rPr lang="en-US" dirty="0"/>
              <a:t>#Touches</a:t>
            </a:r>
          </a:p>
          <a:p>
            <a:pPr lvl="2"/>
            <a:r>
              <a:rPr lang="en-US" dirty="0"/>
              <a:t>Type </a:t>
            </a:r>
          </a:p>
          <a:p>
            <a:pPr lvl="1"/>
            <a:r>
              <a:rPr lang="en-US" dirty="0"/>
              <a:t>Time to close </a:t>
            </a:r>
          </a:p>
          <a:p>
            <a:r>
              <a:rPr lang="en-US" dirty="0"/>
              <a:t>Help create reasons for your reps to call – new product, news, timing, etc. </a:t>
            </a:r>
          </a:p>
        </p:txBody>
      </p:sp>
    </p:spTree>
    <p:extLst>
      <p:ext uri="{BB962C8B-B14F-4D97-AF65-F5344CB8AC3E}">
        <p14:creationId xmlns:p14="http://schemas.microsoft.com/office/powerpoint/2010/main" val="1024328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B760E-1389-D34F-A4A9-96EC17892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Pro-Tip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64C86-89F8-1F49-987E-888C6694A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5" y="2133600"/>
            <a:ext cx="7610475" cy="3670300"/>
          </a:xfrm>
        </p:spPr>
        <p:txBody>
          <a:bodyPr/>
          <a:lstStyle/>
          <a:p>
            <a:r>
              <a:rPr lang="en-US" dirty="0"/>
              <a:t>Block 4 hours (or 8 or a Saturday)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  <a:p>
            <a:r>
              <a:rPr lang="en-US" dirty="0"/>
              <a:t>Write your sales support materials </a:t>
            </a:r>
          </a:p>
          <a:p>
            <a:r>
              <a:rPr lang="en-US" dirty="0"/>
              <a:t>Or have an employee Interview it out of you, record it and have it transcribed </a:t>
            </a:r>
          </a:p>
          <a:p>
            <a:r>
              <a:rPr lang="en-US" dirty="0"/>
              <a:t>Ask you best 5 customers three questions on a recorded phone interview, with permission, with their final edit approval </a:t>
            </a:r>
          </a:p>
          <a:p>
            <a:pPr lvl="1"/>
            <a:r>
              <a:rPr lang="en-US" dirty="0"/>
              <a:t>Why did you choose us </a:t>
            </a:r>
          </a:p>
          <a:p>
            <a:pPr lvl="1"/>
            <a:r>
              <a:rPr lang="en-US" dirty="0"/>
              <a:t>How have we delivered </a:t>
            </a:r>
          </a:p>
          <a:p>
            <a:pPr lvl="1"/>
            <a:r>
              <a:rPr lang="en-US" dirty="0"/>
              <a:t>Why to you stay with us </a:t>
            </a:r>
          </a:p>
        </p:txBody>
      </p:sp>
    </p:spTree>
    <p:extLst>
      <p:ext uri="{BB962C8B-B14F-4D97-AF65-F5344CB8AC3E}">
        <p14:creationId xmlns:p14="http://schemas.microsoft.com/office/powerpoint/2010/main" val="1273960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EBD67-B61D-F349-8DFB-0294A3B8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Pro-tip, cont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BCD76-C2D5-0B4D-BCB6-1B37A8891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 the call – Zoom.us, Uber Conference </a:t>
            </a:r>
          </a:p>
          <a:p>
            <a:pPr lvl="1"/>
            <a:r>
              <a:rPr lang="en-US" dirty="0"/>
              <a:t>Ask them the questions </a:t>
            </a:r>
          </a:p>
          <a:p>
            <a:pPr lvl="1"/>
            <a:r>
              <a:rPr lang="en-US" dirty="0"/>
              <a:t>Riff on the discussion </a:t>
            </a:r>
          </a:p>
          <a:p>
            <a:r>
              <a:rPr lang="en-US" dirty="0"/>
              <a:t>Send recording and have transcribed on </a:t>
            </a:r>
            <a:r>
              <a:rPr lang="en-US" dirty="0">
                <a:hlinkClick r:id="rId2"/>
              </a:rPr>
              <a:t>Fiverr</a:t>
            </a:r>
            <a:endParaRPr lang="en-US" dirty="0"/>
          </a:p>
          <a:p>
            <a:r>
              <a:rPr lang="en-US" dirty="0"/>
              <a:t>Provide final edit/approval to the customer </a:t>
            </a:r>
          </a:p>
          <a:p>
            <a:r>
              <a:rPr lang="en-US" dirty="0"/>
              <a:t>Edit into your marketing materials </a:t>
            </a:r>
          </a:p>
          <a:p>
            <a:pPr lvl="1"/>
            <a:r>
              <a:rPr lang="en-US" dirty="0"/>
              <a:t>”Customer Words” </a:t>
            </a:r>
          </a:p>
        </p:txBody>
      </p:sp>
    </p:spTree>
    <p:extLst>
      <p:ext uri="{BB962C8B-B14F-4D97-AF65-F5344CB8AC3E}">
        <p14:creationId xmlns:p14="http://schemas.microsoft.com/office/powerpoint/2010/main" val="12956771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73AE42-AD74-FC47-ABB3-911CD391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Starts with You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CC0226-5666-BC4D-9B5C-41C1F4617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You’re the first salesperson – but shouldn’t be the only one</a:t>
            </a:r>
          </a:p>
          <a:p>
            <a:r>
              <a:rPr lang="en-US" dirty="0"/>
              <a:t>They can’t do what you do without the title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17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DBD4-BF94-D343-9031-4FC764E3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Reviews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D71F2-3DA2-B74A-8101-1AE774B33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Weekly Account Reviews with your Reps</a:t>
            </a:r>
          </a:p>
          <a:p>
            <a:r>
              <a:rPr lang="en-US" dirty="0"/>
              <a:t>Are they asking qualifying questions </a:t>
            </a:r>
          </a:p>
          <a:p>
            <a:r>
              <a:rPr lang="en-US" dirty="0"/>
              <a:t>Are they tracking – Spreadsheets/CRM </a:t>
            </a:r>
          </a:p>
          <a:p>
            <a:r>
              <a:rPr lang="en-US" dirty="0"/>
              <a:t>How do you help them unstick a deal </a:t>
            </a:r>
          </a:p>
        </p:txBody>
      </p:sp>
    </p:spTree>
    <p:extLst>
      <p:ext uri="{BB962C8B-B14F-4D97-AF65-F5344CB8AC3E}">
        <p14:creationId xmlns:p14="http://schemas.microsoft.com/office/powerpoint/2010/main" val="3515862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6818-B6E0-0D47-A511-9740F4D8C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Qualifying – BATN Updated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99711-EDB9-974E-9125-33BF0D5361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trike="sngStrike" dirty="0"/>
              <a:t>Budget </a:t>
            </a:r>
          </a:p>
          <a:p>
            <a:r>
              <a:rPr lang="en-US" strike="sngStrike" dirty="0"/>
              <a:t>Authority </a:t>
            </a:r>
          </a:p>
          <a:p>
            <a:r>
              <a:rPr lang="en-US" strike="sngStrike" dirty="0"/>
              <a:t>Timing </a:t>
            </a:r>
          </a:p>
          <a:p>
            <a:r>
              <a:rPr lang="en-US" strike="sngStrike" dirty="0"/>
              <a:t>Need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D747FA-5AD0-4740-B931-07B51B1FC0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Priority </a:t>
            </a:r>
          </a:p>
          <a:p>
            <a:r>
              <a:rPr lang="en-US" dirty="0"/>
              <a:t>Decision Process </a:t>
            </a:r>
          </a:p>
          <a:p>
            <a:r>
              <a:rPr lang="en-US" dirty="0"/>
              <a:t>Impact </a:t>
            </a:r>
          </a:p>
          <a:p>
            <a:r>
              <a:rPr lang="en-US" dirty="0"/>
              <a:t>Critical event </a:t>
            </a:r>
          </a:p>
        </p:txBody>
      </p:sp>
    </p:spTree>
    <p:extLst>
      <p:ext uri="{BB962C8B-B14F-4D97-AF65-F5344CB8AC3E}">
        <p14:creationId xmlns:p14="http://schemas.microsoft.com/office/powerpoint/2010/main" val="109530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36AD4-3274-1D4E-8927-8C4305161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C875C-4F17-AB4E-90F2-71F6D0B26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did you give the web report to? </a:t>
            </a:r>
          </a:p>
          <a:p>
            <a:r>
              <a:rPr lang="en-US" dirty="0"/>
              <a:t>How’s Customer Acquisition coming together? </a:t>
            </a:r>
          </a:p>
          <a:p>
            <a:pPr lvl="1"/>
            <a:r>
              <a:rPr lang="en-US" dirty="0"/>
              <a:t>Marketing spend plan for Q1</a:t>
            </a:r>
          </a:p>
          <a:p>
            <a:r>
              <a:rPr lang="en-US" dirty="0"/>
              <a:t>How’s the quarterly road map coming together?</a:t>
            </a:r>
          </a:p>
          <a:p>
            <a:r>
              <a:rPr lang="en-US" dirty="0"/>
              <a:t> Resources </a:t>
            </a:r>
            <a:r>
              <a:rPr lang="en-US" dirty="0">
                <a:hlinkClick r:id="rId2"/>
              </a:rPr>
              <a:t>https://www.dkparker.com/ohub-nola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121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04877B-4238-4644-86F5-988F85BF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Decisions Makers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E291-19F1-3447-A2F1-686A063BA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ask</a:t>
            </a:r>
          </a:p>
          <a:p>
            <a:r>
              <a:rPr lang="en-US" dirty="0"/>
              <a:t>The Goal isn’t to pin one person down </a:t>
            </a:r>
          </a:p>
          <a:p>
            <a:pPr lvl="1"/>
            <a:r>
              <a:rPr lang="en-US" dirty="0"/>
              <a:t>Who will be involved in the process </a:t>
            </a:r>
          </a:p>
          <a:p>
            <a:r>
              <a:rPr lang="en-US" dirty="0"/>
              <a:t>Understand their process (bid, price, timing, value, etc.) </a:t>
            </a:r>
          </a:p>
          <a:p>
            <a:pPr lvl="1"/>
            <a:r>
              <a:rPr lang="en-US" dirty="0"/>
              <a:t>How will the decision process work?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109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75C4-A7BF-824A-9CD0-03C8935C1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AD5B4-91F5-C443-B7CC-261240BFB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 using today for </a:t>
            </a:r>
            <a:r>
              <a:rPr lang="en-US" b="1" dirty="0"/>
              <a:t>Customer Resource Management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CRM – which ones </a:t>
            </a:r>
          </a:p>
          <a:p>
            <a:pPr lvl="1"/>
            <a:r>
              <a:rPr lang="en-US" dirty="0"/>
              <a:t>Spreadsheets </a:t>
            </a:r>
          </a:p>
          <a:p>
            <a:pPr lvl="1"/>
            <a:r>
              <a:rPr lang="en-US" dirty="0"/>
              <a:t>“I love my CRM” said no one ever </a:t>
            </a:r>
          </a:p>
          <a:p>
            <a:r>
              <a:rPr lang="en-US" dirty="0"/>
              <a:t> CRM won’t fix a bad process! Start simple. One database with regular customer updates </a:t>
            </a:r>
          </a:p>
          <a:p>
            <a:r>
              <a:rPr lang="en-US" dirty="0"/>
              <a:t>What are you using for Email Marketing?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00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167A-5AD6-734E-86B4-B3EEC0D67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CEAB7-627C-F444-AA03-951F0F275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your site have a Chat or a Chatbot? </a:t>
            </a:r>
          </a:p>
          <a:p>
            <a:r>
              <a:rPr lang="en-US" dirty="0"/>
              <a:t>Enterprise Customer Service </a:t>
            </a:r>
          </a:p>
          <a:p>
            <a:pPr lvl="1"/>
            <a:r>
              <a:rPr lang="en-US" dirty="0">
                <a:hlinkClick r:id="rId2"/>
              </a:rPr>
              <a:t>Kustomer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3"/>
              </a:rPr>
              <a:t>Intercom</a:t>
            </a:r>
            <a:r>
              <a:rPr lang="en-US" dirty="0"/>
              <a:t> </a:t>
            </a:r>
          </a:p>
          <a:p>
            <a:r>
              <a:rPr lang="en-US" dirty="0"/>
              <a:t>B2C Texting - </a:t>
            </a:r>
            <a:r>
              <a:rPr lang="en-US" dirty="0">
                <a:hlinkClick r:id="rId4"/>
              </a:rPr>
              <a:t>ZipWhip</a:t>
            </a:r>
            <a:r>
              <a:rPr lang="en-US" dirty="0"/>
              <a:t> </a:t>
            </a:r>
          </a:p>
          <a:p>
            <a:r>
              <a:rPr lang="en-US" dirty="0"/>
              <a:t>Customer Success/Support tools </a:t>
            </a:r>
          </a:p>
          <a:p>
            <a:pPr lvl="1"/>
            <a:r>
              <a:rPr lang="en-US" dirty="0"/>
              <a:t>Zendesk </a:t>
            </a:r>
          </a:p>
          <a:p>
            <a:r>
              <a:rPr lang="en-US" dirty="0"/>
              <a:t>Do you need to share information across multiple departments – e.g. does sales handoff to fulfillment?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22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9E722-BFE8-F042-AA54-C2EC4FCD6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55600-7177-6443-B12B-EC7779030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Zoom.us – teleconference </a:t>
            </a:r>
          </a:p>
          <a:p>
            <a:pPr lvl="1"/>
            <a:r>
              <a:rPr lang="en-US" dirty="0"/>
              <a:t>Demo </a:t>
            </a:r>
          </a:p>
          <a:p>
            <a:r>
              <a:rPr lang="en-US" dirty="0"/>
              <a:t>Video’s </a:t>
            </a:r>
          </a:p>
          <a:p>
            <a:pPr lvl="1"/>
            <a:r>
              <a:rPr lang="en-US" dirty="0"/>
              <a:t>Testimonials </a:t>
            </a:r>
          </a:p>
          <a:p>
            <a:r>
              <a:rPr lang="en-US" dirty="0">
                <a:hlinkClick r:id="rId2"/>
              </a:rPr>
              <a:t>AppSumo</a:t>
            </a:r>
            <a:endParaRPr lang="en-US" dirty="0"/>
          </a:p>
          <a:p>
            <a:pPr lvl="1"/>
            <a:r>
              <a:rPr lang="en-US" dirty="0"/>
              <a:t>Customer facing tools, highly discounted </a:t>
            </a:r>
          </a:p>
          <a:p>
            <a:r>
              <a:rPr lang="en-US" dirty="0"/>
              <a:t>Become a tools junky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196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2101-8061-ED45-8DB3-27FEBBC79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10951-52B6-E44E-8122-65EC20963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received an inbound call to your office for a great prospect today and you weren’t there to answer the call… what would you want your employee on the phone to learn? </a:t>
            </a:r>
          </a:p>
          <a:p>
            <a:pPr lvl="1"/>
            <a:r>
              <a:rPr lang="en-US" dirty="0"/>
              <a:t>Name </a:t>
            </a:r>
          </a:p>
          <a:p>
            <a:pPr lvl="1"/>
            <a:r>
              <a:rPr lang="en-US" dirty="0"/>
              <a:t>Contact Info </a:t>
            </a:r>
          </a:p>
          <a:p>
            <a:pPr lvl="1"/>
            <a:r>
              <a:rPr lang="en-US" dirty="0"/>
              <a:t>Qualification questions</a:t>
            </a:r>
          </a:p>
          <a:p>
            <a:pPr lvl="2"/>
            <a:r>
              <a:rPr lang="en-US" dirty="0"/>
              <a:t>Deadline?</a:t>
            </a:r>
          </a:p>
          <a:p>
            <a:pPr lvl="2"/>
            <a:r>
              <a:rPr lang="en-US" dirty="0"/>
              <a:t>Others? </a:t>
            </a:r>
          </a:p>
          <a:p>
            <a:r>
              <a:rPr lang="en-US" dirty="0"/>
              <a:t>These should go into your CRM or a Google Form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714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A651-6F97-6347-B850-E6EE93387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CB47E-7BF3-0A4F-8FBC-B78F345B9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tools have you tried that worked well</a:t>
            </a:r>
          </a:p>
          <a:p>
            <a:r>
              <a:rPr lang="en-US" dirty="0"/>
              <a:t>What things are you struggling with now?</a:t>
            </a:r>
          </a:p>
        </p:txBody>
      </p:sp>
    </p:spTree>
    <p:extLst>
      <p:ext uri="{BB962C8B-B14F-4D97-AF65-F5344CB8AC3E}">
        <p14:creationId xmlns:p14="http://schemas.microsoft.com/office/powerpoint/2010/main" val="5658509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1" y="2709925"/>
            <a:ext cx="8520599" cy="841800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THANKS!</a:t>
            </a:r>
            <a:endParaRPr lang="en" dirty="0"/>
          </a:p>
        </p:txBody>
      </p:sp>
      <p:sp>
        <p:nvSpPr>
          <p:cNvPr id="172" name="Shape 172"/>
          <p:cNvSpPr txBox="1">
            <a:spLocks noGrp="1"/>
          </p:cNvSpPr>
          <p:nvPr>
            <p:ph type="subTitle" idx="1"/>
          </p:nvPr>
        </p:nvSpPr>
        <p:spPr>
          <a:xfrm>
            <a:off x="1837351" y="3439500"/>
            <a:ext cx="5469299" cy="4839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91070991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51A5F-6D94-534F-961B-CA68AFACD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C0E996-7D2D-9345-A2DB-CD6973639B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4425" y="2438400"/>
          <a:ext cx="7610475" cy="367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69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D0F9F-5DB8-224A-AA04-CA8D2B16C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2 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85A8-CE91-284E-9B56-30CBCBE67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Recruiting as a scalable process</a:t>
            </a:r>
          </a:p>
          <a:p>
            <a:r>
              <a:rPr lang="en-US" dirty="0"/>
              <a:t>Starting with revenue roles </a:t>
            </a:r>
          </a:p>
          <a:p>
            <a:r>
              <a:rPr lang="en-US" dirty="0"/>
              <a:t>Sales process </a:t>
            </a:r>
          </a:p>
        </p:txBody>
      </p:sp>
    </p:spTree>
    <p:extLst>
      <p:ext uri="{BB962C8B-B14F-4D97-AF65-F5344CB8AC3E}">
        <p14:creationId xmlns:p14="http://schemas.microsoft.com/office/powerpoint/2010/main" val="150637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CED88F-4835-7C45-AC58-91AFD0188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Recruiting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B0D3C8-4197-9648-939D-25A14AC640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3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12080-D4E9-7B48-BED0-F890D30A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CA118-9217-CF4A-8BD4-19BB65764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Values &amp; Culture </a:t>
            </a:r>
          </a:p>
          <a:p>
            <a:r>
              <a:rPr lang="en-US" dirty="0"/>
              <a:t>Job Descriptions </a:t>
            </a:r>
          </a:p>
          <a:p>
            <a:r>
              <a:rPr lang="en-US" dirty="0"/>
              <a:t>Tools </a:t>
            </a:r>
          </a:p>
          <a:p>
            <a:r>
              <a:rPr lang="en-US" dirty="0"/>
              <a:t>Broadening your net </a:t>
            </a:r>
          </a:p>
          <a:p>
            <a:r>
              <a:rPr lang="en-US" dirty="0"/>
              <a:t>Mechanics </a:t>
            </a:r>
          </a:p>
          <a:p>
            <a:r>
              <a:rPr lang="en-US" dirty="0"/>
              <a:t>Who’s involved </a:t>
            </a:r>
          </a:p>
        </p:txBody>
      </p:sp>
    </p:spTree>
    <p:extLst>
      <p:ext uri="{BB962C8B-B14F-4D97-AF65-F5344CB8AC3E}">
        <p14:creationId xmlns:p14="http://schemas.microsoft.com/office/powerpoint/2010/main" val="1663975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4430E-A6D8-0747-A874-BCC5D929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and Culture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66068-13FE-004B-A53A-788609A66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5" y="2286000"/>
            <a:ext cx="7610475" cy="3670300"/>
          </a:xfrm>
        </p:spPr>
        <p:txBody>
          <a:bodyPr/>
          <a:lstStyle/>
          <a:p>
            <a:r>
              <a:rPr lang="en-US" dirty="0"/>
              <a:t>Will matter more to your team than your customer </a:t>
            </a:r>
          </a:p>
          <a:p>
            <a:r>
              <a:rPr lang="en-US" dirty="0"/>
              <a:t>They are your culture to the company </a:t>
            </a:r>
          </a:p>
          <a:p>
            <a:r>
              <a:rPr lang="en-US" dirty="0"/>
              <a:t>This one starts with you! </a:t>
            </a:r>
          </a:p>
          <a:p>
            <a:r>
              <a:rPr lang="en-US" dirty="0">
                <a:hlinkClick r:id="rId2"/>
              </a:rPr>
              <a:t>The Advantage – Patrick Lencioni </a:t>
            </a:r>
            <a:r>
              <a:rPr lang="en-US" dirty="0"/>
              <a:t>– Organizational Health</a:t>
            </a:r>
          </a:p>
          <a:p>
            <a:pPr lvl="1"/>
            <a:r>
              <a:rPr lang="en-US" dirty="0"/>
              <a:t>Trust, </a:t>
            </a:r>
          </a:p>
          <a:p>
            <a:pPr lvl="1"/>
            <a:r>
              <a:rPr lang="en-US" dirty="0"/>
              <a:t>Constructive conflict </a:t>
            </a:r>
          </a:p>
          <a:p>
            <a:pPr lvl="1"/>
            <a:r>
              <a:rPr lang="en-US" dirty="0"/>
              <a:t>Commitment </a:t>
            </a:r>
          </a:p>
          <a:p>
            <a:pPr lvl="1"/>
            <a:r>
              <a:rPr lang="en-US" dirty="0"/>
              <a:t>Accountability </a:t>
            </a:r>
          </a:p>
          <a:p>
            <a:pPr lvl="1"/>
            <a:r>
              <a:rPr lang="en-US" dirty="0"/>
              <a:t>Results.</a:t>
            </a:r>
          </a:p>
        </p:txBody>
      </p:sp>
    </p:spTree>
    <p:extLst>
      <p:ext uri="{BB962C8B-B14F-4D97-AF65-F5344CB8AC3E}">
        <p14:creationId xmlns:p14="http://schemas.microsoft.com/office/powerpoint/2010/main" val="1211402386"/>
      </p:ext>
    </p:extLst>
  </p:cSld>
  <p:clrMapOvr>
    <a:masterClrMapping/>
  </p:clrMapOvr>
</p:sld>
</file>

<file path=ppt/theme/theme1.xml><?xml version="1.0" encoding="utf-8"?>
<a:theme xmlns:a="http://schemas.openxmlformats.org/drawingml/2006/main" name="Perspectiv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6.02.25 TS Customer Develpment" id="{9D442F5D-47AD-0D4E-9BA3-BAF67BEDA4B5}" vid="{0D1786AC-5242-444F-A448-16045AAC30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2016.02.25 TS Customer Develpment</Template>
  <TotalTime>45636</TotalTime>
  <Words>1653</Words>
  <Application>Microsoft Macintosh PowerPoint</Application>
  <PresentationFormat>On-screen Show (4:3)</PresentationFormat>
  <Paragraphs>323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Century Gothic</vt:lpstr>
      <vt:lpstr>Source Code Pro</vt:lpstr>
      <vt:lpstr>Wingdings 2</vt:lpstr>
      <vt:lpstr>Perspective</vt:lpstr>
      <vt:lpstr>OHUB NOLA – Session 2 </vt:lpstr>
      <vt:lpstr>About Dave </vt:lpstr>
      <vt:lpstr>Program Outcomes </vt:lpstr>
      <vt:lpstr>Welcome </vt:lpstr>
      <vt:lpstr>PowerPoint Presentation</vt:lpstr>
      <vt:lpstr>Session 2 Agenda </vt:lpstr>
      <vt:lpstr>Recruiting </vt:lpstr>
      <vt:lpstr>Recruiting </vt:lpstr>
      <vt:lpstr>Values and Culture </vt:lpstr>
      <vt:lpstr>PowerPoint Presentation</vt:lpstr>
      <vt:lpstr>Job Descriptions  </vt:lpstr>
      <vt:lpstr>Recruiting Tools  </vt:lpstr>
      <vt:lpstr>Tools </vt:lpstr>
      <vt:lpstr>Broadening Your Base </vt:lpstr>
      <vt:lpstr>Forwardable Email </vt:lpstr>
      <vt:lpstr>Have a Clear Process </vt:lpstr>
      <vt:lpstr>Using the Process </vt:lpstr>
      <vt:lpstr>Onboarding </vt:lpstr>
      <vt:lpstr>Clear Objectives – Review </vt:lpstr>
      <vt:lpstr>Workshop </vt:lpstr>
      <vt:lpstr>Break</vt:lpstr>
      <vt:lpstr>Sales People and Process </vt:lpstr>
      <vt:lpstr>Hiring Sales People </vt:lpstr>
      <vt:lpstr>Why Trained Matters </vt:lpstr>
      <vt:lpstr>Enlighted Self Interest </vt:lpstr>
      <vt:lpstr>Common Comp Plan Mistakes</vt:lpstr>
      <vt:lpstr>Roles/Titles </vt:lpstr>
      <vt:lpstr>Workshop </vt:lpstr>
      <vt:lpstr>Building a Repeatable Sales Process </vt:lpstr>
      <vt:lpstr>“Modern” Selling Model </vt:lpstr>
      <vt:lpstr>Account Based vs. Inbound </vt:lpstr>
      <vt:lpstr>Note on “Buying your Brand”</vt:lpstr>
      <vt:lpstr>Sales Process </vt:lpstr>
      <vt:lpstr>Sales Process, cont. </vt:lpstr>
      <vt:lpstr>Pro-Tip </vt:lpstr>
      <vt:lpstr>Pro-tip, cont </vt:lpstr>
      <vt:lpstr>Sales Starts with You </vt:lpstr>
      <vt:lpstr>Account Reviews </vt:lpstr>
      <vt:lpstr>Qualifying – BATN Updated </vt:lpstr>
      <vt:lpstr>Identifying Decisions Makers </vt:lpstr>
      <vt:lpstr>Tools </vt:lpstr>
      <vt:lpstr>Tools </vt:lpstr>
      <vt:lpstr>Tools </vt:lpstr>
      <vt:lpstr>Workshop </vt:lpstr>
      <vt:lpstr>Discussion 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Development</dc:title>
  <dc:creator>Dave Parker</dc:creator>
  <cp:lastModifiedBy>Dave Parker</cp:lastModifiedBy>
  <cp:revision>265</cp:revision>
  <cp:lastPrinted>2019-09-21T04:48:13Z</cp:lastPrinted>
  <dcterms:created xsi:type="dcterms:W3CDTF">2017-04-06T18:35:45Z</dcterms:created>
  <dcterms:modified xsi:type="dcterms:W3CDTF">2019-12-13T13:47:10Z</dcterms:modified>
</cp:coreProperties>
</file>